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304" r:id="rId6"/>
    <p:sldId id="258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03" r:id="rId23"/>
    <p:sldId id="276" r:id="rId24"/>
    <p:sldId id="277" r:id="rId25"/>
    <p:sldId id="278" r:id="rId26"/>
    <p:sldId id="294" r:id="rId27"/>
    <p:sldId id="295" r:id="rId28"/>
    <p:sldId id="288" r:id="rId29"/>
    <p:sldId id="297" r:id="rId30"/>
    <p:sldId id="287" r:id="rId31"/>
    <p:sldId id="317" r:id="rId32"/>
    <p:sldId id="279" r:id="rId33"/>
    <p:sldId id="289" r:id="rId34"/>
    <p:sldId id="291" r:id="rId35"/>
    <p:sldId id="298" r:id="rId36"/>
    <p:sldId id="299" r:id="rId37"/>
    <p:sldId id="300" r:id="rId38"/>
    <p:sldId id="280" r:id="rId39"/>
    <p:sldId id="293" r:id="rId40"/>
    <p:sldId id="284" r:id="rId41"/>
    <p:sldId id="290" r:id="rId42"/>
    <p:sldId id="285" r:id="rId43"/>
    <p:sldId id="283" r:id="rId44"/>
    <p:sldId id="286" r:id="rId45"/>
    <p:sldId id="292" r:id="rId46"/>
    <p:sldId id="301" r:id="rId47"/>
    <p:sldId id="316" r:id="rId48"/>
    <p:sldId id="302" r:id="rId4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75"/>
  </p:normalViewPr>
  <p:slideViewPr>
    <p:cSldViewPr snapToGrid="0" snapToObjects="1">
      <p:cViewPr varScale="1">
        <p:scale>
          <a:sx n="100" d="100"/>
          <a:sy n="100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ED5C-7985-ED4C-B901-81BF2FCCA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1086A-29E4-A34D-850D-ED18902EC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7ED94-BA29-4E47-B146-DB702988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AC2E-FCA8-4F47-AB28-5E4FAC3C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B839-EC30-7840-ACC5-60C26B54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396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B8EF9-798F-964A-B985-291144BC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F3356-1F6F-D24E-AAB6-FDFF5E722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7933-C6CE-3D49-B507-48EA58ED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056CB-2B11-9648-BDD2-EC60D76C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D442-5018-1F4E-AFDC-28124502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356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95ED4-E91D-C246-844F-21E0030BF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EAA36-E6C4-6840-B7DE-7DE718F85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6162-D062-DB40-962E-C6EFEB6E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E0845-D5AC-4E46-B30A-2C820A19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EDCC7-16F4-8342-898C-E82BAC58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185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6FC0-23C1-BA48-AFAC-22BD467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961C-FD9E-ED40-AA54-CA106650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BF363-9FED-2947-9B7B-24E7CB77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0043D-BA8D-274C-8625-5659C9AB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6BE7-3EC9-AC42-B097-202AB812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786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2CC4-C60F-3C45-83EA-7F5ACD2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1F546-6AE2-AE4E-B2A8-56CF07024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FA3AF-F5B8-0245-8CAF-82684FD5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16E4-5E63-744D-97DB-3BEAFCB5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F43A-740E-C249-B7B6-817354A8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151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48C2-C896-DA4D-B813-8CCE67B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24EA-735D-D143-80BB-35027D9A3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2C135-EB7F-CF47-8573-68969FF25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C416-4091-2240-AEBC-07C7AD0C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773A-61C9-5647-8DEB-3440BD0B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08175-B5E9-F04D-90AD-DD6FF159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58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87BD-5712-294E-A4E6-61322CDB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30032-8285-EE4A-9C8D-EF8309268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38C86-5CDE-064E-8D85-85BCE3EF0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0CBE0-7A90-7B48-8B81-9DBA26AEF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CFE56-A54B-2C4F-9053-8FDAF8E88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F06A9-D234-6243-BCD8-B89C4B2A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73603-B8A0-CC4A-9972-03DC247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BEE17-8550-6341-8AF0-32919190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76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645C-12BC-ED4C-8AE7-7DF74EF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6AA8A-82A8-224F-ADBC-CE6C1CE4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CABE1-76CD-2C45-A3DE-B090719E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79A65-5C87-874A-A6E7-3D620D69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794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904D4-06F7-1E4E-BCB3-3016F7C4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5B5F9-F270-254E-AC20-43F7559D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0340-553D-C943-AECE-0234063C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351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DF5-A14C-594D-94FA-EF5D17AB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B9CDD-B586-7744-9627-E6BDA8BD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C8E8F-AF40-4D46-9B4F-E6054FF0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2558C-4C01-594E-A12F-05C07E78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A28BA-6E54-3940-8572-632A692E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98819-C386-F14F-B304-5C8FAD6C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429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593A-49D2-6247-8F88-CD62CD0B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5212D-4590-5A48-BB21-D9C8C3ECD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188C1-9B24-2F49-9A54-F234A2A2F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EA699-8FE0-934E-BEFA-A4ECAA11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2CB44-939E-1F41-BA96-59166A7A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7B52A-F337-6640-A074-DC96AAB5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089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A94AF-C259-6148-B760-AC0E583B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2111D-D6B3-4D47-9EF4-396D7CDDD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7EBC2-13D2-0A44-9431-5306ED7BD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D97B0-AFB4-C241-BECA-A47EB5083161}" type="datetimeFigureOut">
              <a:rPr lang="en-CN" smtClean="0"/>
              <a:t>2022/11/8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5011-7B52-BC41-A714-6394C17AA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50D4B-E0CA-734F-B133-7D35C121E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E5127-0F4D-8A45-9957-E79DD1CA40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422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oecd.org/Index.aspx?DataSetCode=CTS_ET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ral_equilibrium_theory" TargetMode="External"/><Relationship Id="rId7" Type="http://schemas.openxmlformats.org/officeDocument/2006/relationships/hyperlink" Target="https://en.wikipedia.org/wiki/Economic_policy" TargetMode="External"/><Relationship Id="rId2" Type="http://schemas.openxmlformats.org/officeDocument/2006/relationships/hyperlink" Target="https://en.wikipedia.org/wiki/Econometric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usiness_cycles" TargetMode="External"/><Relationship Id="rId5" Type="http://schemas.openxmlformats.org/officeDocument/2006/relationships/hyperlink" Target="https://en.wikipedia.org/wiki/Economic_growth" TargetMode="External"/><Relationship Id="rId4" Type="http://schemas.openxmlformats.org/officeDocument/2006/relationships/hyperlink" Target="https://en.wikipedia.org/wiki/Microfoundation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-hub.wf/10.1093/oxrep/13.3.5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ynare.org/resources/quick_start/" TargetMode="External"/><Relationship Id="rId4" Type="http://schemas.openxmlformats.org/officeDocument/2006/relationships/hyperlink" Target="https://www.dynare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fu.ca/~kkasa/UserGuide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-hub.wf/10.1257/jep.32.3.11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eaweb.org/articles?id=10.1257/jep.32.3.113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ebpersonal.uma.es/de/jtorres/jtorres.ht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2652-7B84-0A4C-861B-B5777398B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Taxes In the DSGE models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1BE4-88A3-9D46-9E0F-90E1F86FD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56"/>
            <a:ext cx="9144000" cy="20517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毛盛志</a:t>
            </a:r>
          </a:p>
          <a:p>
            <a:pPr>
              <a:lnSpc>
                <a:spcPct val="150000"/>
              </a:lnSpc>
            </a:pPr>
            <a:r>
              <a:rPr lang="en-US" dirty="0"/>
              <a:t>经济学院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825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A49C4-DD36-3143-9E09-CD126EAD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8" y="0"/>
            <a:ext cx="10724445" cy="5386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A0C40-CED4-9744-8B74-6B23B289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" y="5402008"/>
            <a:ext cx="10724445" cy="1340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8EBCD-21F2-4D46-90A1-D31D412F4A39}"/>
              </a:ext>
            </a:extLst>
          </p:cNvPr>
          <p:cNvSpPr txBox="1"/>
          <p:nvPr/>
        </p:nvSpPr>
        <p:spPr>
          <a:xfrm>
            <a:off x="7565571" y="0"/>
            <a:ext cx="348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https://stats.oecd.org/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7543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FCDEC-C26B-F248-914C-374F6B75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98550"/>
            <a:ext cx="9410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3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C823-7FB4-6E43-9D3F-5B4B5DF92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2.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A1C35-907C-224A-AE79-744DFAA48A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25714"/>
                <a:ext cx="12192000" cy="5732286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consumer budget constraint </a:t>
                </a:r>
                <a:r>
                  <a:rPr lang="en-US" dirty="0"/>
                  <a:t>can be written as:</a:t>
                </a:r>
              </a:p>
              <a:p>
                <a:pPr marL="0" indent="0" algn="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tax rate on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tax rate on labor income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tax rate on income the capital.</a:t>
                </a:r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/>
                  <a:t>In a competitive environment, households are the owner of the production inputs, there is </a:t>
                </a:r>
                <a:r>
                  <a:rPr lang="en-US" dirty="0">
                    <a:solidFill>
                      <a:srgbClr val="FF0000"/>
                    </a:solidFill>
                  </a:rPr>
                  <a:t>no room for a corporate tax </a:t>
                </a:r>
                <a:r>
                  <a:rPr lang="en-US" dirty="0"/>
                  <a:t>as firms profit are zero. </a:t>
                </a:r>
              </a:p>
              <a:p>
                <a:pPr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/>
                  <a:t>To simplify analysis we assume that </a:t>
                </a:r>
                <a:r>
                  <a:rPr lang="en-US" dirty="0">
                    <a:solidFill>
                      <a:srgbClr val="FF0000"/>
                    </a:solidFill>
                  </a:rPr>
                  <a:t>government budget constraint </a:t>
                </a:r>
                <a:r>
                  <a:rPr lang="en-US" dirty="0"/>
                  <a:t>is satisfied period-to-period.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𝑡𝑟𝑎𝑛𝑠𝑓𝑒𝑟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3A1C35-907C-224A-AE79-744DFAA48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25714"/>
                <a:ext cx="12192000" cy="5732286"/>
              </a:xfrm>
              <a:blipFill>
                <a:blip r:embed="rId2"/>
                <a:stretch>
                  <a:fillRect l="-937" r="-10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6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15E-F803-7441-BEE0-6F58BA66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AB375-1739-7F40-A706-CF502A70F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43818"/>
                <a:ext cx="12192000" cy="549592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CN" dirty="0"/>
                  <a:t>Households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Instantaneous utility function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w</a:t>
                </a:r>
                <a:r>
                  <a:rPr lang="en-CN" dirty="0"/>
                  <a:t>here </a:t>
                </a:r>
                <a:r>
                  <a:rPr lang="en-US" dirty="0"/>
                  <a:t>leisure is defined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number of hours worked,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US" dirty="0"/>
                  <a:t> is the relative importance of consumption in terms of utility.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budget constraint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FF0000"/>
                    </a:solidFill>
                  </a:rPr>
                  <a:t>Capital stock </a:t>
                </a:r>
                <a:r>
                  <a:rPr lang="en-US" dirty="0"/>
                  <a:t>evolves according to: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5AB375-1739-7F40-A706-CF502A70F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43818"/>
                <a:ext cx="12192000" cy="5495927"/>
              </a:xfrm>
              <a:blipFill>
                <a:blip r:embed="rId2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2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EC2-8136-224C-9A71-72329DB3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8C4FA-FBD8-C544-8D72-82A0D19A4A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lifetime utility maximization problem </a:t>
                </a:r>
                <a:r>
                  <a:rPr lang="en-US" dirty="0"/>
                  <a:t>faced by the stand-in consumer: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Combining the above two constraints gives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8C4FA-FBD8-C544-8D72-82A0D19A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  <a:blipFill>
                <a:blip r:embed="rId2"/>
                <a:stretch>
                  <a:fillRect l="-832" t="-27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6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79C5-1425-CC49-8DAA-C5A55DA5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9624-EB2D-D344-8AA5-F925C7075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buFont typeface="Wingdings" pitchFamily="2" charset="2"/>
                  <a:buChar char="Ø"/>
                </a:pPr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problem to be solved by households is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so as to maximize:</a:t>
                </a: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just">
                  <a:buFont typeface="Wingdings" pitchFamily="2" charset="2"/>
                  <a:buChar char="Ø"/>
                </a:pPr>
                <a:r>
                  <a:rPr lang="en-US" dirty="0"/>
                  <a:t>First order conditions: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9624-EB2D-D344-8AA5-F925C7075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  <a:blipFill>
                <a:blip r:embed="rId2"/>
                <a:stretch>
                  <a:fillRect l="-520" t="-120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2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79C5-1425-CC49-8DAA-C5A55DA5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640286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9624-EB2D-D344-8AA5-F925C7075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Ø"/>
                </a:pPr>
                <a:r>
                  <a:rPr lang="en-US" dirty="0"/>
                  <a:t>First order conditions: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:−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+1]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B9624-EB2D-D344-8AA5-F925C7075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  <a:blipFill>
                <a:blip r:embed="rId2"/>
                <a:stretch>
                  <a:fillRect l="-937" t="-1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93A5EC13-1CA8-7E49-9229-6058132537FD}"/>
              </a:ext>
            </a:extLst>
          </p:cNvPr>
          <p:cNvSpPr/>
          <p:nvPr/>
        </p:nvSpPr>
        <p:spPr>
          <a:xfrm>
            <a:off x="4898572" y="2209035"/>
            <a:ext cx="359228" cy="1436914"/>
          </a:xfrm>
          <a:prstGeom prst="rightBrace">
            <a:avLst>
              <a:gd name="adj1" fmla="val 4166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C39F5-DBCA-8C4C-905A-445E34ACA7FA}"/>
                  </a:ext>
                </a:extLst>
              </p:cNvPr>
              <p:cNvSpPr txBox="1"/>
              <p:nvPr/>
            </p:nvSpPr>
            <p:spPr>
              <a:xfrm>
                <a:off x="5257800" y="2586910"/>
                <a:ext cx="6934200" cy="728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CN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en-CN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sz="26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CN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8C39F5-DBCA-8C4C-905A-445E34AC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586910"/>
                <a:ext cx="6934200" cy="728726"/>
              </a:xfrm>
              <a:prstGeom prst="rect">
                <a:avLst/>
              </a:prstGeom>
              <a:blipFill>
                <a:blip r:embed="rId3"/>
                <a:stretch>
                  <a:fillRect l="-183" b="-33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E81661F-BA02-9F48-8C11-2A967BDE2187}"/>
              </a:ext>
            </a:extLst>
          </p:cNvPr>
          <p:cNvSpPr txBox="1"/>
          <p:nvPr/>
        </p:nvSpPr>
        <p:spPr>
          <a:xfrm>
            <a:off x="9013372" y="32443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（</a:t>
            </a:r>
            <a:r>
              <a:rPr lang="en-CN" dirty="0">
                <a:highlight>
                  <a:srgbClr val="FFFF00"/>
                </a:highlight>
              </a:rPr>
              <a:t>闲暇</a:t>
            </a:r>
            <a:r>
              <a:rPr lang="zh-CN" altLang="en-US" dirty="0">
                <a:highlight>
                  <a:srgbClr val="FFFF00"/>
                </a:highlight>
              </a:rPr>
              <a:t>）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B47A172-297B-B441-A834-B8CDB1895437}"/>
              </a:ext>
            </a:extLst>
          </p:cNvPr>
          <p:cNvSpPr/>
          <p:nvPr/>
        </p:nvSpPr>
        <p:spPr>
          <a:xfrm>
            <a:off x="4680857" y="4910945"/>
            <a:ext cx="381000" cy="446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85B0A1-B9AD-134B-9163-0748E0BF8626}"/>
                  </a:ext>
                </a:extLst>
              </p:cNvPr>
              <p:cNvSpPr txBox="1"/>
              <p:nvPr/>
            </p:nvSpPr>
            <p:spPr>
              <a:xfrm>
                <a:off x="-119742" y="5413175"/>
                <a:ext cx="10591800" cy="151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+1]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N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85B0A1-B9AD-134B-9163-0748E0BF8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742" y="5413175"/>
                <a:ext cx="10591800" cy="1514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3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2DA8-B09B-B440-9F43-F2CCBCC2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DF7CA-3B00-0344-B371-F9F6E305F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CN" dirty="0"/>
                  <a:t>The Firms</a:t>
                </a:r>
              </a:p>
              <a:p>
                <a:pPr algn="just"/>
                <a:r>
                  <a:rPr lang="en-US" dirty="0"/>
                  <a:t>The problem of firms is to </a:t>
                </a:r>
                <a:r>
                  <a:rPr lang="en-US" dirty="0">
                    <a:highlight>
                      <a:srgbClr val="FFFF00"/>
                    </a:highlight>
                  </a:rPr>
                  <a:t>find optimal values for the utilization of labor and capital</a:t>
                </a:r>
                <a:r>
                  <a:rPr lang="en-US" dirty="0"/>
                  <a:t>. </a:t>
                </a:r>
              </a:p>
              <a:p>
                <a:pPr algn="just"/>
                <a:r>
                  <a:rPr lang="en-US" dirty="0"/>
                  <a:t>The production of final output 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The static maximization problem for the firms is: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The first order conditions: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:(1−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DF7CA-3B00-0344-B371-F9F6E305F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  <a:blipFill>
                <a:blip r:embed="rId2"/>
                <a:stretch>
                  <a:fillRect l="-832" t="-27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8BBB81AE-CE46-4D4B-857F-C038A241196A}"/>
              </a:ext>
            </a:extLst>
          </p:cNvPr>
          <p:cNvSpPr/>
          <p:nvPr/>
        </p:nvSpPr>
        <p:spPr>
          <a:xfrm>
            <a:off x="8382000" y="4942114"/>
            <a:ext cx="413657" cy="315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4B544F-366E-D24E-88E8-3B9ECD004A39}"/>
                  </a:ext>
                </a:extLst>
              </p:cNvPr>
              <p:cNvSpPr txBox="1"/>
              <p:nvPr/>
            </p:nvSpPr>
            <p:spPr>
              <a:xfrm>
                <a:off x="8588828" y="4867297"/>
                <a:ext cx="3453492" cy="465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4B544F-366E-D24E-88E8-3B9ECD004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828" y="4867297"/>
                <a:ext cx="3453492" cy="465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1A28C715-1095-164B-8F5E-9E9546A1921B}"/>
              </a:ext>
            </a:extLst>
          </p:cNvPr>
          <p:cNvSpPr/>
          <p:nvPr/>
        </p:nvSpPr>
        <p:spPr>
          <a:xfrm>
            <a:off x="8490857" y="6085114"/>
            <a:ext cx="413657" cy="315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A8AF1C-4FE5-2341-A98A-8D7C46E9606E}"/>
                  </a:ext>
                </a:extLst>
              </p:cNvPr>
              <p:cNvSpPr txBox="1"/>
              <p:nvPr/>
            </p:nvSpPr>
            <p:spPr>
              <a:xfrm>
                <a:off x="8941254" y="6012124"/>
                <a:ext cx="31486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A8AF1C-4FE5-2341-A98A-8D7C46E9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54" y="6012124"/>
                <a:ext cx="3148692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9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2E92-B19A-1942-937E-78C6ECE1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E66E4-1922-FE48-A07B-B56CBA29C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CN" dirty="0"/>
                  <a:t>The government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lang="en-US" dirty="0"/>
                  <a:t>The government </a:t>
                </a:r>
                <a:r>
                  <a:rPr lang="en-US" dirty="0">
                    <a:solidFill>
                      <a:srgbClr val="FF0000"/>
                    </a:solidFill>
                  </a:rPr>
                  <a:t>balances its budget </a:t>
                </a:r>
                <a:r>
                  <a:rPr lang="en-US" dirty="0"/>
                  <a:t>period-by-period by </a:t>
                </a:r>
                <a:r>
                  <a:rPr lang="en-US" dirty="0">
                    <a:solidFill>
                      <a:srgbClr val="FF0000"/>
                    </a:solidFill>
                  </a:rPr>
                  <a:t>returning</a:t>
                </a:r>
                <a:r>
                  <a:rPr lang="en-US" dirty="0"/>
                  <a:t> revenues from distortionary taxes </a:t>
                </a:r>
                <a:r>
                  <a:rPr lang="en-US" dirty="0">
                    <a:solidFill>
                      <a:srgbClr val="FF0000"/>
                    </a:solidFill>
                  </a:rPr>
                  <a:t>to</a:t>
                </a:r>
                <a:r>
                  <a:rPr lang="en-US" dirty="0"/>
                  <a:t> the agents via </a:t>
                </a:r>
                <a:r>
                  <a:rPr lang="en-US" u="sng" dirty="0"/>
                  <a:t>lump-sum transfers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algn="just">
                  <a:lnSpc>
                    <a:spcPct val="200000"/>
                  </a:lnSpc>
                </a:pPr>
                <a:endParaRPr lang="en-US" dirty="0"/>
              </a:p>
              <a:p>
                <a:pPr marL="0" indent="0" algn="just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E66E4-1922-FE48-A07B-B56CBA29C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  <a:blipFill>
                <a:blip r:embed="rId2"/>
                <a:stretch>
                  <a:fillRect l="-937" r="-10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1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2E92-B19A-1942-937E-78C6ECE1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3. A DSGE model with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E66E4-1922-FE48-A07B-B56CBA29C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CN" dirty="0">
                    <a:highlight>
                      <a:srgbClr val="FFFF00"/>
                    </a:highlight>
                  </a:rPr>
                  <a:t>Equilibrium of the model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By combining equilibrium conditions for both households and firms, we find that: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 government’s </a:t>
                </a:r>
                <a:r>
                  <a:rPr lang="en-US" dirty="0">
                    <a:solidFill>
                      <a:srgbClr val="FF0000"/>
                    </a:solidFill>
                  </a:rPr>
                  <a:t>budget constraint holds: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Finally, the feasibility condition of the economy must hold: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𝐺𝐷𝑃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2E66E4-1922-FE48-A07B-B56CBA29C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12192000" cy="5586414"/>
              </a:xfrm>
              <a:blipFill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Heptagon 3">
            <a:extLst>
              <a:ext uri="{FF2B5EF4-FFF2-40B4-BE49-F238E27FC236}">
                <a16:creationId xmlns:a16="http://schemas.microsoft.com/office/drawing/2014/main" id="{004487AA-6FD0-F342-9A49-13142FA653BA}"/>
              </a:ext>
            </a:extLst>
          </p:cNvPr>
          <p:cNvSpPr/>
          <p:nvPr/>
        </p:nvSpPr>
        <p:spPr>
          <a:xfrm>
            <a:off x="11103429" y="3004457"/>
            <a:ext cx="424542" cy="424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1</a:t>
            </a:r>
          </a:p>
        </p:txBody>
      </p:sp>
      <p:sp>
        <p:nvSpPr>
          <p:cNvPr id="5" name="Heptagon 4">
            <a:extLst>
              <a:ext uri="{FF2B5EF4-FFF2-40B4-BE49-F238E27FC236}">
                <a16:creationId xmlns:a16="http://schemas.microsoft.com/office/drawing/2014/main" id="{48929283-F4CD-5843-9CC3-84FDA64C0E36}"/>
              </a:ext>
            </a:extLst>
          </p:cNvPr>
          <p:cNvSpPr/>
          <p:nvPr/>
        </p:nvSpPr>
        <p:spPr>
          <a:xfrm>
            <a:off x="8581422" y="4293076"/>
            <a:ext cx="424542" cy="424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2</a:t>
            </a:r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id="{23103B39-512F-9B46-8A97-6D79223B9467}"/>
              </a:ext>
            </a:extLst>
          </p:cNvPr>
          <p:cNvSpPr/>
          <p:nvPr/>
        </p:nvSpPr>
        <p:spPr>
          <a:xfrm>
            <a:off x="7451718" y="5943422"/>
            <a:ext cx="424542" cy="424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4</a:t>
            </a: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7662161D-4683-7E43-8E06-E8D4C41636B6}"/>
              </a:ext>
            </a:extLst>
          </p:cNvPr>
          <p:cNvSpPr/>
          <p:nvPr/>
        </p:nvSpPr>
        <p:spPr>
          <a:xfrm>
            <a:off x="9639299" y="4891612"/>
            <a:ext cx="424542" cy="424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292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DC6D-6B86-6842-B73D-2F49F3C7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7495-1B3A-E948-9150-39C1C060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446"/>
            <a:ext cx="12192000" cy="566455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US" b="1" i="0" dirty="0">
                <a:solidFill>
                  <a:srgbClr val="202122"/>
                </a:solidFill>
                <a:effectLst/>
              </a:rPr>
              <a:t>Dynamic stochastic general equilibrium (</a:t>
            </a:r>
            <a:r>
              <a:rPr lang="en-CN" b="1" dirty="0"/>
              <a:t>DSGE</a:t>
            </a:r>
            <a:r>
              <a:rPr lang="en-US" b="1" dirty="0"/>
              <a:t>) Model</a:t>
            </a:r>
            <a:endParaRPr lang="en-CN" b="1" dirty="0"/>
          </a:p>
          <a:p>
            <a:pPr marL="457200" lvl="1" indent="0" algn="just">
              <a:lnSpc>
                <a:spcPct val="120000"/>
              </a:lnSpc>
              <a:buNone/>
            </a:pPr>
            <a:r>
              <a:rPr lang="en-CN" dirty="0"/>
              <a:t> 动态</a:t>
            </a:r>
            <a:r>
              <a:rPr lang="zh-CN" altLang="en-US" dirty="0"/>
              <a:t> </a:t>
            </a:r>
            <a:r>
              <a:rPr lang="en-CN" dirty="0"/>
              <a:t>随机</a:t>
            </a:r>
            <a:r>
              <a:rPr lang="zh-CN" altLang="en-US" dirty="0"/>
              <a:t> </a:t>
            </a:r>
            <a:r>
              <a:rPr lang="en-CN" dirty="0"/>
              <a:t>一般</a:t>
            </a:r>
            <a:r>
              <a:rPr lang="zh-CN" altLang="en-US" dirty="0"/>
              <a:t> </a:t>
            </a:r>
            <a:r>
              <a:rPr lang="en-CN" dirty="0"/>
              <a:t>均衡</a:t>
            </a:r>
            <a:r>
              <a:rPr lang="zh-CN" altLang="en-US" dirty="0"/>
              <a:t> </a:t>
            </a:r>
            <a:r>
              <a:rPr lang="en-CN" dirty="0"/>
              <a:t>模型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DSGE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Econometric model"/>
              </a:rPr>
              <a:t>econometric modelling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applies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eneral equilibrium theory"/>
              </a:rPr>
              <a:t>general equilibrium theory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foundations"/>
              </a:rPr>
              <a:t>microeconomic principles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tractable manner to postulate economic phenomena, such as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Economic growth"/>
              </a:rPr>
              <a:t>economic growth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Business cycles"/>
              </a:rPr>
              <a:t>business cycles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as well as economic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Economic policy"/>
              </a:rPr>
              <a:t>policy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effects and market shocks.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q"/>
            </a:pPr>
            <a:r>
              <a:rPr lang="en-CN" dirty="0"/>
              <a:t>Agents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CN" dirty="0"/>
              <a:t>Households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CN" dirty="0"/>
              <a:t>Firms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CN" dirty="0"/>
              <a:t>The Government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CN" dirty="0"/>
              <a:t>Banking system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943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2E4A-8408-1E45-83A7-2F30ADCA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Competitive equilibrium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20D59-0475-144D-A135-552BFD29B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18052"/>
                <a:ext cx="12192000" cy="5739947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US" dirty="0"/>
                  <a:t>A competitive equilibrium for this economy is </a:t>
                </a:r>
                <a:r>
                  <a:rPr lang="en-US" dirty="0">
                    <a:solidFill>
                      <a:srgbClr val="FF0000"/>
                    </a:solidFill>
                  </a:rPr>
                  <a:t>a sequence of</a:t>
                </a:r>
                <a:r>
                  <a:rPr lang="en-US" dirty="0"/>
                  <a:t> consumption, leisure, and private investment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,1 −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 for the consumers, </a:t>
                </a:r>
                <a:r>
                  <a:rPr lang="en-US" dirty="0">
                    <a:solidFill>
                      <a:srgbClr val="FF0000"/>
                    </a:solidFill>
                  </a:rPr>
                  <a:t>a sequence of </a:t>
                </a:r>
                <a:r>
                  <a:rPr lang="en-US" dirty="0"/>
                  <a:t>capital and labor utilization for the firm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:r>
                  <a:rPr lang="en-US" dirty="0">
                    <a:solidFill>
                      <a:srgbClr val="FF0000"/>
                    </a:solidFill>
                  </a:rPr>
                  <a:t>a sequence of </a:t>
                </a:r>
                <a:r>
                  <a:rPr lang="en-US" dirty="0"/>
                  <a:t>government transfers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:r>
                  <a:rPr lang="en-US" dirty="0">
                    <a:highlight>
                      <a:srgbClr val="FFFF00"/>
                    </a:highlight>
                  </a:rPr>
                  <a:t>such that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given a sequence of prices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:r>
                  <a:rPr lang="en-US" dirty="0">
                    <a:solidFill>
                      <a:srgbClr val="FF0000"/>
                    </a:solidFill>
                  </a:rPr>
                  <a:t>a sequence of taxes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 smtClean="0"/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}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optimization problem of the consumer </a:t>
                </a:r>
                <a:r>
                  <a:rPr lang="en-US" dirty="0"/>
                  <a:t>is satisfied.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dirty="0"/>
                  <a:t>Given prices for capital and labor, and given a sequence for public inputs, the </a:t>
                </a:r>
                <a:r>
                  <a:rPr lang="en-US" dirty="0">
                    <a:solidFill>
                      <a:srgbClr val="FF0000"/>
                    </a:solidFill>
                  </a:rPr>
                  <a:t>first-order conditions of the firm are satisfied </a:t>
                </a:r>
                <a:r>
                  <a:rPr lang="en-US" dirty="0"/>
                  <a:t>with respect to capital and labor.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dirty="0"/>
                  <a:t>Given a sequence of taxes, the sequence of public transfers are such that the </a:t>
                </a:r>
                <a:r>
                  <a:rPr lang="en-US" dirty="0">
                    <a:solidFill>
                      <a:srgbClr val="FF0000"/>
                    </a:solidFill>
                  </a:rPr>
                  <a:t>government constraint is satisfied</a:t>
                </a:r>
                <a:r>
                  <a:rPr lang="en-US" dirty="0"/>
                  <a:t>.</a:t>
                </a:r>
              </a:p>
              <a:p>
                <a:pPr marL="514350" indent="-514350" algn="just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feasibility constraint </a:t>
                </a:r>
                <a:r>
                  <a:rPr lang="en-US" dirty="0"/>
                  <a:t>of the economy is satisfied.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520D59-0475-144D-A135-552BFD29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18052"/>
                <a:ext cx="12192000" cy="5739947"/>
              </a:xfrm>
              <a:blipFill>
                <a:blip r:embed="rId2"/>
                <a:stretch>
                  <a:fillRect l="-832" r="-728" b="-13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9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27C8-4FBB-EC4C-A02E-1DC0E88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4. Equations of the model and calibration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5BBB-0A43-7846-89CA-C8C7740B3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61596"/>
                <a:ext cx="12192000" cy="569640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The competitive equilibrium of the model economy is defined by a set of </a:t>
                </a:r>
                <a:r>
                  <a:rPr lang="en-US" dirty="0">
                    <a:solidFill>
                      <a:srgbClr val="FF0000"/>
                    </a:solidFill>
                  </a:rPr>
                  <a:t>eight equations</a:t>
                </a:r>
                <a:r>
                  <a:rPr lang="en-US" dirty="0"/>
                  <a:t>, representing the dynamics of 7 endogenous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/>
                  <a:t> and the total factor productivity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where three additional exogenous variables are included: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This </a:t>
                </a:r>
                <a:r>
                  <a:rPr lang="en-US" dirty="0">
                    <a:solidFill>
                      <a:srgbClr val="FF0000"/>
                    </a:solidFill>
                  </a:rPr>
                  <a:t>set of equations </a:t>
                </a:r>
                <a:r>
                  <a:rPr lang="en-US" dirty="0"/>
                  <a:t>is the following:</a:t>
                </a: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bar>
                          <m:barPr>
                            <m:pos m:val="top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&lt;1.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5BBB-0A43-7846-89CA-C8C7740B3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1596"/>
                <a:ext cx="12192000" cy="5696403"/>
              </a:xfrm>
              <a:blipFill>
                <a:blip r:embed="rId2"/>
                <a:stretch>
                  <a:fillRect l="-832" t="-1559" r="-8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31D24D-1D63-F44B-8B16-817AB4CF1EA6}"/>
              </a:ext>
            </a:extLst>
          </p:cNvPr>
          <p:cNvSpPr txBox="1"/>
          <p:nvPr/>
        </p:nvSpPr>
        <p:spPr>
          <a:xfrm>
            <a:off x="6368143" y="2679407"/>
            <a:ext cx="582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/>
              <a:t>The </a:t>
            </a:r>
            <a:r>
              <a:rPr lang="en-CN" sz="2400" dirty="0">
                <a:solidFill>
                  <a:srgbClr val="FF0000"/>
                </a:solidFill>
              </a:rPr>
              <a:t>model parameters </a:t>
            </a:r>
            <a:r>
              <a:rPr lang="en-CN" sz="2400" dirty="0"/>
              <a:t>to be calibrated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8667-847B-6A4C-8395-287ADA13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42" y="3181134"/>
            <a:ext cx="4630057" cy="2834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73B02-3A8C-DD4C-81CA-EA42FB6B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70" y="6015342"/>
            <a:ext cx="4527549" cy="7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AFAC-AC29-5A4C-A00E-BD74A57D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4. Equations of the model and calibration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402F-7705-4D45-AEFD-A117E7870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3818"/>
            <a:ext cx="12192000" cy="551418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In macroeconomics,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  <a:hlinkClick r:id="rId2"/>
              </a:rPr>
              <a:t>calibration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is a strategy for finding numerical values for the parameters of artificial economic worlds (i.e., models). </a:t>
            </a:r>
          </a:p>
          <a:p>
            <a:pPr>
              <a:lnSpc>
                <a:spcPct val="160000"/>
              </a:lnSpc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A model is calibrated when its parameters </a:t>
            </a:r>
            <a:r>
              <a:rPr lang="en-US" b="0" i="0" dirty="0">
                <a:solidFill>
                  <a:schemeClr val="accent1"/>
                </a:solidFill>
                <a:effectLst/>
                <a:latin typeface="-apple-system"/>
              </a:rPr>
              <a:t>are quantified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from </a:t>
            </a:r>
            <a:r>
              <a:rPr lang="en-US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casual empiricism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or </a:t>
            </a:r>
            <a:r>
              <a:rPr lang="en-US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unrelated economic studies </a:t>
            </a:r>
            <a:r>
              <a:rPr lang="en-US" b="0" i="0" dirty="0">
                <a:solidFill>
                  <a:schemeClr val="accent1"/>
                </a:solidFill>
                <a:effectLst/>
                <a:latin typeface="-apple-system"/>
              </a:rPr>
              <a:t>or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chemeClr val="accent1"/>
                </a:solidFill>
                <a:effectLst/>
                <a:latin typeface="-apple-system"/>
              </a:rPr>
              <a:t>are chosen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to guarantee that the model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mimics some particular feature of the historical data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. </a:t>
            </a:r>
          </a:p>
          <a:p>
            <a:pPr>
              <a:lnSpc>
                <a:spcPct val="160000"/>
              </a:lnSpc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After calibration, you can rerun your model with those parameter values and see the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performance of potential </a:t>
            </a:r>
            <a:r>
              <a:rPr lang="en-US" b="0" i="0">
                <a:solidFill>
                  <a:srgbClr val="FF0000"/>
                </a:solidFill>
                <a:effectLst/>
                <a:latin typeface="-apple-system"/>
              </a:rPr>
              <a:t>policy shocks</a:t>
            </a:r>
            <a:r>
              <a:rPr lang="en-US" b="0" i="0">
                <a:solidFill>
                  <a:srgbClr val="232629"/>
                </a:solidFill>
                <a:effectLst/>
                <a:latin typeface="-apple-system"/>
              </a:rPr>
              <a:t>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146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A997-4AD4-7649-8498-788048ED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5. The Laffer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F512-20DB-1746-B2E7-698D23F4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60466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Laffer curve refers to the </a:t>
            </a:r>
            <a:r>
              <a:rPr lang="en-US" dirty="0">
                <a:solidFill>
                  <a:srgbClr val="FF0000"/>
                </a:solidFill>
              </a:rPr>
              <a:t>relationship between the level of taxes and the level of fiscal revenues </a:t>
            </a:r>
            <a:r>
              <a:rPr lang="en-US" dirty="0"/>
              <a:t>for an economy.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taxes are zero, it is no doubts that the level of fiscal revenues will also be zero.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same would occur in the extreme case in which the (income) tax rate is 100%, since in this case the activity level would be zero: 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Who is willing to work (freely) </a:t>
            </a:r>
            <a:r>
              <a:rPr lang="en-US" dirty="0">
                <a:solidFill>
                  <a:srgbClr val="FF0000"/>
                </a:solidFill>
              </a:rPr>
              <a:t>when the government takes all</a:t>
            </a:r>
            <a:r>
              <a:rPr lang="en-US" dirty="0"/>
              <a:t> that is produced?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</a:t>
            </a:r>
            <a:r>
              <a:rPr lang="en-US" u="sng" dirty="0"/>
              <a:t>importance of the Laffer curve </a:t>
            </a:r>
            <a:r>
              <a:rPr lang="en-US" dirty="0"/>
              <a:t>lies in the fact that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     It is an essential tool for studying the </a:t>
            </a:r>
            <a:r>
              <a:rPr lang="en-US" dirty="0">
                <a:solidFill>
                  <a:srgbClr val="FF0000"/>
                </a:solidFill>
              </a:rPr>
              <a:t>impact of tax changes on fiscal revenues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97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ADE1-5500-1140-9843-18C4559E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5. The Laffer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44ADC-4318-7941-8160-789EF61A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405556"/>
            <a:ext cx="6422571" cy="49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ADE1-5500-1140-9843-18C4559E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5. The Laffer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32BD4-21C6-F346-970D-666BB60E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0071"/>
            <a:ext cx="4149283" cy="3307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8E7BA-8FF0-C645-BA39-32BDB2B7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3" y="2044805"/>
            <a:ext cx="4149283" cy="328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B4E0F-6B60-4542-A724-9A276135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9" y="2099203"/>
            <a:ext cx="3984171" cy="32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742B-5A89-DE4C-AE5C-D08138CD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80" y="3745897"/>
            <a:ext cx="9528810" cy="3112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19341-8FC5-6849-B298-21D9F666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0"/>
            <a:ext cx="11551920" cy="3909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5AA49-1FD8-B443-B6CA-D3C573D3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423"/>
            <a:ext cx="8058150" cy="524828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4"/>
              </a:rPr>
              <a:t>https://www.dynare.org/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</a:t>
            </a:r>
            <a:r>
              <a:rPr lang="en-US" sz="1800" dirty="0" err="1">
                <a:hlinkClick r:id="rId5"/>
              </a:rPr>
              <a:t>www.dynare.org</a:t>
            </a:r>
            <a:r>
              <a:rPr lang="en-US" sz="1800" dirty="0">
                <a:hlinkClick r:id="rId5"/>
              </a:rPr>
              <a:t>/resources/</a:t>
            </a:r>
            <a:r>
              <a:rPr lang="en-US" sz="1800" dirty="0" err="1">
                <a:hlinkClick r:id="rId5"/>
              </a:rPr>
              <a:t>quick_start</a:t>
            </a:r>
            <a:r>
              <a:rPr lang="en-US" sz="1800" dirty="0">
                <a:hlinkClick r:id="rId5"/>
              </a:rPr>
              <a:t>/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225248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3825E-408F-9B4B-A2B7-620387FE3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" y="6108431"/>
            <a:ext cx="10515600" cy="4391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www.sfu.ca</a:t>
            </a:r>
            <a:r>
              <a:rPr lang="en-US" dirty="0">
                <a:hlinkClick r:id="rId2"/>
              </a:rPr>
              <a:t>/~</a:t>
            </a:r>
            <a:r>
              <a:rPr lang="en-US" dirty="0" err="1">
                <a:hlinkClick r:id="rId2"/>
              </a:rPr>
              <a:t>kkasa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UserGuide.pdf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DA977-263F-BD4A-9D94-234A1346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20" y="0"/>
            <a:ext cx="42926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B5AAD-C855-9447-95CA-E0A763AC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4377128" cy="6970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Endogenous variables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var Y, C, I, F, K, L, R, W, A;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Exogenous variables</a:t>
            </a:r>
          </a:p>
          <a:p>
            <a:pPr marL="0" indent="0">
              <a:buNone/>
            </a:pPr>
            <a:r>
              <a:rPr lang="en-US" sz="1600" b="0" i="0" dirty="0" err="1">
                <a:effectLst/>
                <a:latin typeface="Helvetica" pitchFamily="2" charset="0"/>
              </a:rPr>
              <a:t>varexo</a:t>
            </a:r>
            <a:r>
              <a:rPr lang="en-US" sz="1600" b="0" i="0" dirty="0">
                <a:effectLst/>
                <a:latin typeface="Helvetica" pitchFamily="2" charset="0"/>
              </a:rPr>
              <a:t> e;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Parameters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parameters alpha, beta, delta, gamma, rho, </a:t>
            </a:r>
            <a:r>
              <a:rPr lang="en-US" sz="1600" b="0" i="0" dirty="0" err="1">
                <a:effectLst/>
                <a:latin typeface="Helvetica" pitchFamily="2" charset="0"/>
              </a:rPr>
              <a:t>tauc</a:t>
            </a:r>
            <a:r>
              <a:rPr lang="en-US" sz="1600" b="0" i="0" dirty="0">
                <a:effectLst/>
                <a:latin typeface="Helvetica" pitchFamily="2" charset="0"/>
              </a:rPr>
              <a:t>, </a:t>
            </a:r>
            <a:r>
              <a:rPr lang="en-US" sz="1600" b="0" i="0" dirty="0" err="1">
                <a:effectLst/>
                <a:latin typeface="Helvetica" pitchFamily="2" charset="0"/>
              </a:rPr>
              <a:t>tauk</a:t>
            </a:r>
            <a:r>
              <a:rPr lang="en-US" sz="1600" b="0" i="0" dirty="0">
                <a:effectLst/>
                <a:latin typeface="Helvetica" pitchFamily="2" charset="0"/>
              </a:rPr>
              <a:t>, </a:t>
            </a:r>
            <a:r>
              <a:rPr lang="en-US" sz="1600" b="0" i="0" dirty="0" err="1">
                <a:effectLst/>
                <a:latin typeface="Helvetica" pitchFamily="2" charset="0"/>
              </a:rPr>
              <a:t>taul</a:t>
            </a:r>
            <a:r>
              <a:rPr lang="en-US" sz="1600" b="0" i="0" dirty="0">
                <a:effectLst/>
                <a:latin typeface="Helvetica" pitchFamily="2" charset="0"/>
              </a:rPr>
              <a:t>;</a:t>
            </a:r>
            <a:br>
              <a:rPr lang="en-US" sz="1600" b="0" i="0" dirty="0">
                <a:effectLst/>
                <a:latin typeface="Helvetica" pitchFamily="2" charset="0"/>
              </a:rPr>
            </a:b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tauk_s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 =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linspace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(0,0.95,20); 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for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i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 = 1:20;</a:t>
            </a:r>
          </a:p>
          <a:p>
            <a:pPr marL="0" indent="0">
              <a:buNone/>
            </a:pP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tauk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 =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tauk_s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(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i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Helvetica" pitchFamily="2" charset="0"/>
              </a:rPr>
              <a:t>);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Calibrated parameters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alpha = 0.35;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beta = 0.97;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delta = 0.06;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gamma = 0.40;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rho = 0.95;</a:t>
            </a:r>
          </a:p>
          <a:p>
            <a:pPr marL="0" indent="0">
              <a:buNone/>
            </a:pPr>
            <a:r>
              <a:rPr lang="en-US" sz="1600" b="0" i="0" dirty="0" err="1">
                <a:effectLst/>
                <a:latin typeface="Helvetica" pitchFamily="2" charset="0"/>
              </a:rPr>
              <a:t>tauc</a:t>
            </a:r>
            <a:r>
              <a:rPr lang="en-US" sz="1600" b="0" i="0" dirty="0">
                <a:effectLst/>
                <a:latin typeface="Helvetica" pitchFamily="2" charset="0"/>
              </a:rPr>
              <a:t> = 0.116;</a:t>
            </a:r>
          </a:p>
          <a:p>
            <a:pPr marL="0" indent="0">
              <a:buNone/>
            </a:pPr>
            <a:r>
              <a:rPr lang="en-US" sz="1600" b="0" i="0" dirty="0" err="1">
                <a:effectLst/>
                <a:latin typeface="Helvetica" pitchFamily="2" charset="0"/>
              </a:rPr>
              <a:t>taul</a:t>
            </a:r>
            <a:r>
              <a:rPr lang="en-US" sz="1600" b="0" i="0" dirty="0">
                <a:effectLst/>
                <a:latin typeface="Helvetica" pitchFamily="2" charset="0"/>
              </a:rPr>
              <a:t> = 0.344;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A5C4E-D42F-B54C-8E70-FC9E74ED5C59}"/>
              </a:ext>
            </a:extLst>
          </p:cNvPr>
          <p:cNvSpPr txBox="1"/>
          <p:nvPr/>
        </p:nvSpPr>
        <p:spPr>
          <a:xfrm>
            <a:off x="4676931" y="117693"/>
            <a:ext cx="832453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Equations of the model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model;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(1+tauc)*C=(gamma/(1-gamma))*(1-L)*(1-taul)*W;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1 = beta*((((1+tauc)*C)/((1+tauc(+1))*C(+1)))*((1-tauk)*(R(+1)-delta)+1));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Y = A*(K(-1)^alpha)*(L^(1-alpha));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K = I+(1-delta)*K(-1);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 = Y-C;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W = (1-alpha)*A*(K(-1)^alpha)*(L^(-alpha));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 = alpha*A*(K(-1)^(alpha-1))*(L^(1-alpha));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F = </a:t>
            </a:r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*</a:t>
            </a:r>
            <a:r>
              <a:rPr lang="en-US" b="0" i="0" dirty="0" err="1">
                <a:effectLst/>
                <a:latin typeface="Helvetica" pitchFamily="2" charset="0"/>
              </a:rPr>
              <a:t>C+taul</a:t>
            </a:r>
            <a:r>
              <a:rPr lang="en-US" b="0" i="0" dirty="0">
                <a:effectLst/>
                <a:latin typeface="Helvetica" pitchFamily="2" charset="0"/>
              </a:rPr>
              <a:t>*W*</a:t>
            </a:r>
            <a:r>
              <a:rPr lang="en-US" b="0" i="0" dirty="0" err="1">
                <a:effectLst/>
                <a:latin typeface="Helvetica" pitchFamily="2" charset="0"/>
              </a:rPr>
              <a:t>L+tauk</a:t>
            </a:r>
            <a:r>
              <a:rPr lang="en-US" b="0" i="0" dirty="0">
                <a:effectLst/>
                <a:latin typeface="Helvetica" pitchFamily="2" charset="0"/>
              </a:rPr>
              <a:t>*(R-delta)*K;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log(A) = rho*log(A(-1))+ e;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Initial values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initval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Y = 1;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C = 0.8;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L = 0.3;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K = 3.5;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 = 0.2;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W = (1-alpha)*Y/L;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 = alpha*Y/K;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A = 1;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 = 0;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371864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8C3013-A7D9-9249-B4CE-B124D0B428D4}"/>
              </a:ext>
            </a:extLst>
          </p:cNvPr>
          <p:cNvSpPr txBox="1"/>
          <p:nvPr/>
        </p:nvSpPr>
        <p:spPr>
          <a:xfrm>
            <a:off x="5086283" y="58846"/>
            <a:ext cx="710571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" pitchFamily="2" charset="0"/>
              </a:rPr>
              <a:t>steadystate.Var2 = [];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for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i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 = 1:20;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ss = ['steadystate.ss',num2str(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i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)];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eval([ss,'=', ['steadystate_',num2str(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Helvetica" pitchFamily="2" charset="0"/>
              </a:rPr>
              <a:t>i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)]]);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Helvetica" pitchFamily="2" charset="0"/>
              </a:rPr>
              <a:t>end;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steadystate</a:t>
            </a:r>
            <a:r>
              <a:rPr lang="en-US" b="0" i="0" dirty="0">
                <a:effectLst/>
                <a:latin typeface="Helvetica" pitchFamily="2" charset="0"/>
              </a:rPr>
              <a:t>(:,1) = [];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steadystateArray</a:t>
            </a:r>
            <a:r>
              <a:rPr lang="en-US" b="0" i="0" dirty="0">
                <a:effectLst/>
                <a:latin typeface="Helvetica" pitchFamily="2" charset="0"/>
              </a:rPr>
              <a:t> = table2array(</a:t>
            </a:r>
            <a:r>
              <a:rPr lang="en-US" b="0" i="0" dirty="0" err="1">
                <a:effectLst/>
                <a:latin typeface="Helvetica" pitchFamily="2" charset="0"/>
              </a:rPr>
              <a:t>steadystate</a:t>
            </a:r>
            <a:r>
              <a:rPr lang="en-US" b="0" i="0" dirty="0">
                <a:effectLst/>
                <a:latin typeface="Helvetica" pitchFamily="2" charset="0"/>
              </a:rPr>
              <a:t>);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steadystate_tr</a:t>
            </a:r>
            <a:r>
              <a:rPr lang="en-US" b="0" i="0" dirty="0">
                <a:effectLst/>
                <a:latin typeface="Helvetica" pitchFamily="2" charset="0"/>
              </a:rPr>
              <a:t> = array2table(</a:t>
            </a:r>
            <a:r>
              <a:rPr lang="en-US" b="0" i="0" dirty="0" err="1">
                <a:effectLst/>
                <a:latin typeface="Helvetica" pitchFamily="2" charset="0"/>
              </a:rPr>
              <a:t>steadystateArray</a:t>
            </a:r>
            <a:r>
              <a:rPr lang="en-US" b="0" i="0" dirty="0">
                <a:effectLst/>
                <a:latin typeface="Helvetica" pitchFamily="2" charset="0"/>
              </a:rPr>
              <a:t>.','</a:t>
            </a:r>
            <a:r>
              <a:rPr lang="en-US" b="0" i="0" dirty="0" err="1">
                <a:effectLst/>
                <a:latin typeface="Helvetica" pitchFamily="2" charset="0"/>
              </a:rPr>
              <a:t>VariableNames</a:t>
            </a:r>
            <a:r>
              <a:rPr lang="en-US" b="0" i="0" dirty="0">
                <a:effectLst/>
                <a:latin typeface="Helvetica" pitchFamily="2" charset="0"/>
              </a:rPr>
              <a:t>',{'</a:t>
            </a:r>
            <a:r>
              <a:rPr lang="en-US" b="0" i="0" dirty="0" err="1">
                <a:effectLst/>
                <a:latin typeface="Helvetica" pitchFamily="2" charset="0"/>
              </a:rPr>
              <a:t>tau_c';'tau_k';'tau_l';'Y';'C</a:t>
            </a:r>
            <a:r>
              <a:rPr lang="en-US" b="0" i="0" dirty="0">
                <a:effectLst/>
                <a:latin typeface="Helvetica" pitchFamily="2" charset="0"/>
              </a:rPr>
              <a:t>'; 'I'; 'F'; 'K'; 'L'; 'R';'W';'A'});</a:t>
            </a:r>
            <a:br>
              <a:rPr lang="en-US" b="0" i="0" dirty="0">
                <a:effectLst/>
                <a:latin typeface="Helvetica" pitchFamily="2" charset="0"/>
              </a:rPr>
            </a:br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 err="1">
                <a:effectLst/>
                <a:latin typeface="Helvetica" pitchFamily="2" charset="0"/>
              </a:rPr>
              <a:t>writetable</a:t>
            </a:r>
            <a:r>
              <a:rPr lang="en-US" b="0" i="0" dirty="0">
                <a:effectLst/>
                <a:latin typeface="Helvetica" pitchFamily="2" charset="0"/>
              </a:rPr>
              <a:t>(steadystate_tr,'</a:t>
            </a:r>
            <a:r>
              <a:rPr lang="en-US" b="0" i="0" dirty="0" err="1">
                <a:effectLst/>
                <a:latin typeface="Helvetica" pitchFamily="2" charset="0"/>
              </a:rPr>
              <a:t>ss_tauk.xlsx</a:t>
            </a:r>
            <a:r>
              <a:rPr lang="en-US" b="0" i="0" dirty="0">
                <a:effectLst/>
                <a:latin typeface="Helvetica" pitchFamily="2" charset="0"/>
              </a:rPr>
              <a:t>');</a:t>
            </a:r>
          </a:p>
          <a:p>
            <a:br>
              <a:rPr lang="en-US" b="0" i="0" dirty="0">
                <a:effectLst/>
                <a:latin typeface="Helvetica" pitchFamily="2" charset="0"/>
              </a:rPr>
            </a:br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Figures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figure;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plot(steadystate_tr.tau_k,steadystate_tr.F,'LineWidth',3);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xlabel</a:t>
            </a:r>
            <a:r>
              <a:rPr lang="en-US" b="0" i="0" dirty="0">
                <a:effectLst/>
                <a:latin typeface="Helvetica" pitchFamily="2" charset="0"/>
              </a:rPr>
              <a:t>(['$\tau_{k}$'],'interpreter','latex','FontSize',20);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ylabel</a:t>
            </a:r>
            <a:r>
              <a:rPr lang="en-US" b="0" i="0" dirty="0">
                <a:effectLst/>
                <a:latin typeface="Helvetica" pitchFamily="2" charset="0"/>
              </a:rPr>
              <a:t>('Fiscal income F','FontSize',18);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title('Laffer curve for capital income tax','FontSize',20)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hold on;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plot([0.225; 0.225],[min(</a:t>
            </a:r>
            <a:r>
              <a:rPr lang="en-US" b="0" i="0" dirty="0" err="1">
                <a:effectLst/>
                <a:latin typeface="Helvetica" pitchFamily="2" charset="0"/>
              </a:rPr>
              <a:t>steadystate_tr.F</a:t>
            </a:r>
            <a:r>
              <a:rPr lang="en-US" b="0" i="0" dirty="0">
                <a:effectLst/>
                <a:latin typeface="Helvetica" pitchFamily="2" charset="0"/>
              </a:rPr>
              <a:t>) max(</a:t>
            </a:r>
            <a:r>
              <a:rPr lang="en-US" b="0" i="0" dirty="0" err="1">
                <a:effectLst/>
                <a:latin typeface="Helvetica" pitchFamily="2" charset="0"/>
              </a:rPr>
              <a:t>steadystate_tr.F</a:t>
            </a:r>
            <a:r>
              <a:rPr lang="en-US" b="0" i="0" dirty="0">
                <a:effectLst/>
                <a:latin typeface="Helvetica" pitchFamily="2" charset="0"/>
              </a:rPr>
              <a:t>)],'--','LineWidth',2)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8579F-BF1A-0C40-B53F-2CB8FD48242C}"/>
              </a:ext>
            </a:extLst>
          </p:cNvPr>
          <p:cNvSpPr txBox="1"/>
          <p:nvPr/>
        </p:nvSpPr>
        <p:spPr>
          <a:xfrm>
            <a:off x="0" y="915758"/>
            <a:ext cx="496174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calculate steady state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steady;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save steady states to a vector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names = ["tau_c";"tau_k";"</a:t>
            </a:r>
            <a:r>
              <a:rPr lang="en-US" b="0" i="0" dirty="0" err="1">
                <a:effectLst/>
                <a:latin typeface="Helvetica" pitchFamily="2" charset="0"/>
              </a:rPr>
              <a:t>tau_l</a:t>
            </a:r>
            <a:r>
              <a:rPr lang="en-US" b="0" i="0" dirty="0">
                <a:effectLst/>
                <a:latin typeface="Helvetica" pitchFamily="2" charset="0"/>
              </a:rPr>
              <a:t>";"</a:t>
            </a:r>
            <a:r>
              <a:rPr lang="zh-CN" altLang="en-US" b="0" i="0" dirty="0">
                <a:effectLst/>
                <a:latin typeface="Helvetica" pitchFamily="2" charset="0"/>
              </a:rPr>
              <a:t>总产出</a:t>
            </a:r>
            <a:r>
              <a:rPr lang="en-US" b="0" i="0" dirty="0">
                <a:effectLst/>
                <a:latin typeface="Helvetica" pitchFamily="2" charset="0"/>
              </a:rPr>
              <a:t>Y";"</a:t>
            </a:r>
            <a:r>
              <a:rPr lang="zh-CN" altLang="en-US" b="0" i="0" dirty="0">
                <a:effectLst/>
                <a:latin typeface="Helvetica" pitchFamily="2" charset="0"/>
              </a:rPr>
              <a:t>总消费</a:t>
            </a:r>
            <a:r>
              <a:rPr lang="en-US" b="0" i="0" dirty="0">
                <a:effectLst/>
                <a:latin typeface="Helvetica" pitchFamily="2" charset="0"/>
              </a:rPr>
              <a:t>C"; "</a:t>
            </a:r>
            <a:r>
              <a:rPr lang="zh-CN" altLang="en-US" b="0" i="0" dirty="0">
                <a:effectLst/>
                <a:latin typeface="Helvetica" pitchFamily="2" charset="0"/>
              </a:rPr>
              <a:t>总投资</a:t>
            </a:r>
            <a:r>
              <a:rPr lang="en-US" b="0" i="0" dirty="0">
                <a:effectLst/>
                <a:latin typeface="Helvetica" pitchFamily="2" charset="0"/>
              </a:rPr>
              <a:t>I"; "</a:t>
            </a:r>
            <a:r>
              <a:rPr lang="zh-CN" altLang="en-US" b="0" i="0" dirty="0">
                <a:effectLst/>
                <a:latin typeface="Helvetica" pitchFamily="2" charset="0"/>
              </a:rPr>
              <a:t>总税收</a:t>
            </a:r>
            <a:r>
              <a:rPr lang="en-US" b="0" i="0" dirty="0">
                <a:effectLst/>
                <a:latin typeface="Helvetica" pitchFamily="2" charset="0"/>
              </a:rPr>
              <a:t>F"; "</a:t>
            </a:r>
            <a:r>
              <a:rPr lang="zh-CN" altLang="en-US" b="0" i="0" dirty="0">
                <a:effectLst/>
                <a:latin typeface="Helvetica" pitchFamily="2" charset="0"/>
              </a:rPr>
              <a:t>总资本</a:t>
            </a:r>
            <a:r>
              <a:rPr lang="en-US" b="0" i="0" dirty="0">
                <a:effectLst/>
                <a:latin typeface="Helvetica" pitchFamily="2" charset="0"/>
              </a:rPr>
              <a:t>K"; "</a:t>
            </a:r>
            <a:r>
              <a:rPr lang="zh-CN" altLang="en-US" b="0" i="0" dirty="0">
                <a:effectLst/>
                <a:latin typeface="Helvetica" pitchFamily="2" charset="0"/>
              </a:rPr>
              <a:t>总劳动</a:t>
            </a:r>
            <a:r>
              <a:rPr lang="en-US" b="0" i="0" dirty="0">
                <a:effectLst/>
                <a:latin typeface="Helvetica" pitchFamily="2" charset="0"/>
              </a:rPr>
              <a:t>L"; "</a:t>
            </a:r>
            <a:r>
              <a:rPr lang="zh-CN" altLang="en-US" b="0" i="0" dirty="0">
                <a:effectLst/>
                <a:latin typeface="Helvetica" pitchFamily="2" charset="0"/>
              </a:rPr>
              <a:t>利率</a:t>
            </a:r>
            <a:r>
              <a:rPr lang="en-US" b="0" i="0" dirty="0">
                <a:effectLst/>
                <a:latin typeface="Helvetica" pitchFamily="2" charset="0"/>
              </a:rPr>
              <a:t>R";"</a:t>
            </a:r>
            <a:r>
              <a:rPr lang="zh-CN" altLang="en-US" b="0" i="0" dirty="0">
                <a:effectLst/>
                <a:latin typeface="Helvetica" pitchFamily="2" charset="0"/>
              </a:rPr>
              <a:t>工资率</a:t>
            </a:r>
            <a:r>
              <a:rPr lang="en-US" b="0" i="0" dirty="0">
                <a:effectLst/>
                <a:latin typeface="Helvetica" pitchFamily="2" charset="0"/>
              </a:rPr>
              <a:t>W";"</a:t>
            </a:r>
            <a:r>
              <a:rPr lang="zh-CN" altLang="en-US" b="0" i="0" dirty="0">
                <a:effectLst/>
                <a:latin typeface="Helvetica" pitchFamily="2" charset="0"/>
              </a:rPr>
              <a:t>技术水平</a:t>
            </a:r>
            <a:r>
              <a:rPr lang="en-US" b="0" i="0" dirty="0">
                <a:effectLst/>
                <a:latin typeface="Helvetica" pitchFamily="2" charset="0"/>
              </a:rPr>
              <a:t>A"];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 err="1">
                <a:effectLst/>
                <a:latin typeface="Helvetica" pitchFamily="2" charset="0"/>
              </a:rPr>
              <a:t>steadystate</a:t>
            </a:r>
            <a:r>
              <a:rPr lang="en-US" b="0" i="0" dirty="0">
                <a:effectLst/>
                <a:latin typeface="Helvetica" pitchFamily="2" charset="0"/>
              </a:rPr>
              <a:t> = table(names,[</a:t>
            </a:r>
            <a:r>
              <a:rPr lang="en-US" b="0" i="0" dirty="0" err="1">
                <a:effectLst/>
                <a:latin typeface="Helvetica" pitchFamily="2" charset="0"/>
              </a:rPr>
              <a:t>tauc;tauk;taul;oo</a:t>
            </a:r>
            <a:r>
              <a:rPr lang="en-US" b="0" i="0" dirty="0">
                <a:effectLst/>
                <a:latin typeface="Helvetica" pitchFamily="2" charset="0"/>
              </a:rPr>
              <a:t>_.</a:t>
            </a:r>
            <a:r>
              <a:rPr lang="en-US" b="0" i="0" dirty="0" err="1">
                <a:effectLst/>
                <a:latin typeface="Helvetica" pitchFamily="2" charset="0"/>
              </a:rPr>
              <a:t>steady_state</a:t>
            </a:r>
            <a:r>
              <a:rPr lang="en-US" b="0" i="0" dirty="0">
                <a:effectLst/>
                <a:latin typeface="Helvetica" pitchFamily="2" charset="0"/>
              </a:rPr>
              <a:t>]);</a:t>
            </a:r>
          </a:p>
          <a:p>
            <a:br>
              <a:rPr lang="en-US" b="0" i="0" dirty="0">
                <a:effectLst/>
                <a:latin typeface="Helvetica" pitchFamily="2" charset="0"/>
              </a:rPr>
            </a:br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eval(['steadystate_',num2str(</a:t>
            </a:r>
            <a:r>
              <a:rPr lang="en-US" b="0" i="0" dirty="0" err="1">
                <a:effectLst/>
                <a:latin typeface="Helvetica" pitchFamily="2" charset="0"/>
              </a:rPr>
              <a:t>i</a:t>
            </a:r>
            <a:r>
              <a:rPr lang="en-US" b="0" i="0" dirty="0">
                <a:effectLst/>
                <a:latin typeface="Helvetica" pitchFamily="2" charset="0"/>
              </a:rPr>
              <a:t>),'=[</a:t>
            </a:r>
            <a:r>
              <a:rPr lang="en-US" b="0" i="0" dirty="0" err="1">
                <a:effectLst/>
                <a:latin typeface="Helvetica" pitchFamily="2" charset="0"/>
              </a:rPr>
              <a:t>tauc;tauk;taul;oo</a:t>
            </a:r>
            <a:r>
              <a:rPr lang="en-US" b="0" i="0" dirty="0">
                <a:effectLst/>
                <a:latin typeface="Helvetica" pitchFamily="2" charset="0"/>
              </a:rPr>
              <a:t>_.</a:t>
            </a:r>
            <a:r>
              <a:rPr lang="en-US" b="0" i="0" dirty="0" err="1">
                <a:effectLst/>
                <a:latin typeface="Helvetica" pitchFamily="2" charset="0"/>
              </a:rPr>
              <a:t>steady_state</a:t>
            </a:r>
            <a:r>
              <a:rPr lang="en-US" b="0" i="0" dirty="0">
                <a:effectLst/>
                <a:latin typeface="Helvetica" pitchFamily="2" charset="0"/>
              </a:rPr>
              <a:t>]’]);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539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29531-D387-ED45-8F0C-AD1281BD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96" y="0"/>
            <a:ext cx="680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2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7E9CD-E474-4141-877D-512187FF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52400"/>
            <a:ext cx="8902700" cy="655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364B3C-E54C-084C-B751-B2411936DD4C}"/>
              </a:ext>
            </a:extLst>
          </p:cNvPr>
          <p:cNvSpPr txBox="1"/>
          <p:nvPr/>
        </p:nvSpPr>
        <p:spPr>
          <a:xfrm>
            <a:off x="10658007" y="6235908"/>
            <a:ext cx="153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affer_k.mod</a:t>
            </a:r>
          </a:p>
        </p:txBody>
      </p:sp>
    </p:spTree>
    <p:extLst>
      <p:ext uri="{BB962C8B-B14F-4D97-AF65-F5344CB8AC3E}">
        <p14:creationId xmlns:p14="http://schemas.microsoft.com/office/powerpoint/2010/main" val="126288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9145B-D24B-8444-93FE-EA0A1EEF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49925"/>
            <a:ext cx="7327900" cy="65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25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3C9D-0E2D-B840-958D-92FEA15A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6. Tax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BC6B2-9791-DA41-B50C-F3A87525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818"/>
            <a:ext cx="5850252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B397D-058F-BE4B-92BC-59CA2CF7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1" y="1253177"/>
            <a:ext cx="6219157" cy="4967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0D8DF-4CF1-2B45-A726-5476A9D90191}"/>
              </a:ext>
            </a:extLst>
          </p:cNvPr>
          <p:cNvSpPr txBox="1"/>
          <p:nvPr/>
        </p:nvSpPr>
        <p:spPr>
          <a:xfrm>
            <a:off x="2229391" y="6311259"/>
            <a:ext cx="8634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Figure.  Unanticipated permanent increases in consumption 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B2E9B-AF30-BB46-80A4-CED6B9A558D1}"/>
              </a:ext>
            </a:extLst>
          </p:cNvPr>
          <p:cNvSpPr txBox="1"/>
          <p:nvPr/>
        </p:nvSpPr>
        <p:spPr>
          <a:xfrm>
            <a:off x="10258269" y="6357425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odel6a.mod</a:t>
            </a:r>
          </a:p>
        </p:txBody>
      </p:sp>
    </p:spTree>
    <p:extLst>
      <p:ext uri="{BB962C8B-B14F-4D97-AF65-F5344CB8AC3E}">
        <p14:creationId xmlns:p14="http://schemas.microsoft.com/office/powerpoint/2010/main" val="799225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BCA52E-CE7A-ED45-9205-098C65166868}"/>
              </a:ext>
            </a:extLst>
          </p:cNvPr>
          <p:cNvSpPr txBox="1"/>
          <p:nvPr/>
        </p:nvSpPr>
        <p:spPr>
          <a:xfrm>
            <a:off x="121534" y="101991"/>
            <a:ext cx="429999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// Endogenous variables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var Y, C, I, G, K, L, R, W, A;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Exogenous variables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varexo</a:t>
            </a:r>
            <a:r>
              <a:rPr lang="en-US" sz="1400" b="0" i="0" dirty="0">
                <a:effectLst/>
                <a:latin typeface="Helvetica" pitchFamily="2" charset="0"/>
              </a:rPr>
              <a:t> e, </a:t>
            </a:r>
            <a:r>
              <a:rPr lang="en-US" sz="1400" b="0" i="0" dirty="0" err="1">
                <a:effectLst/>
                <a:latin typeface="Helvetica" pitchFamily="2" charset="0"/>
              </a:rPr>
              <a:t>tauc</a:t>
            </a:r>
            <a:r>
              <a:rPr lang="en-US" sz="1400" b="0" i="0" dirty="0"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effectLst/>
                <a:latin typeface="Helvetica" pitchFamily="2" charset="0"/>
              </a:rPr>
              <a:t>taul</a:t>
            </a:r>
            <a:r>
              <a:rPr lang="en-US" sz="1400" b="0" i="0" dirty="0">
                <a:effectLst/>
                <a:latin typeface="Helvetica" pitchFamily="2" charset="0"/>
              </a:rPr>
              <a:t>, </a:t>
            </a:r>
            <a:r>
              <a:rPr lang="en-US" sz="1400" b="0" i="0" dirty="0" err="1">
                <a:effectLst/>
                <a:latin typeface="Helvetica" pitchFamily="2" charset="0"/>
              </a:rPr>
              <a:t>tauk</a:t>
            </a:r>
            <a:r>
              <a:rPr lang="en-US" sz="1400" b="0" i="0" dirty="0">
                <a:effectLst/>
                <a:latin typeface="Helvetica" pitchFamily="2" charset="0"/>
              </a:rPr>
              <a:t>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Parameters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parameters alpha, beta, delta, gamma, rho;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Calibrated parameters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alpha = 0.35;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beta = 0.97;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delta = 0.06;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gamma = 0.40;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rho = 0.95;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Equations of the model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model;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(1+tauc)*C=(gamma/(1-gamma))*(1-L)*(1-taul)*(1-alpha)*Y/L;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1 = beta*((((1+tauc)*C)/((1+tauc(+1))*C(+1)))*((1-tauk)*(R(+1)-delta)+1));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Y = A*(K(-1)^alpha)*(L^(1-alpha));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K = I+(1-delta)*K(-1);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I = Y-C;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W = (1-alpha)*A*(K(-1)^alpha)*(L^(-alpha));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R = alpha*A*(K(-1)^(alpha-1))*(L^(1-alpha));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G = </a:t>
            </a:r>
            <a:r>
              <a:rPr lang="en-US" sz="1400" b="0" i="0" dirty="0" err="1">
                <a:effectLst/>
                <a:latin typeface="Helvetica" pitchFamily="2" charset="0"/>
              </a:rPr>
              <a:t>tauc</a:t>
            </a:r>
            <a:r>
              <a:rPr lang="en-US" sz="1400" b="0" i="0" dirty="0">
                <a:effectLst/>
                <a:latin typeface="Helvetica" pitchFamily="2" charset="0"/>
              </a:rPr>
              <a:t>*</a:t>
            </a:r>
            <a:r>
              <a:rPr lang="en-US" sz="1400" b="0" i="0" dirty="0" err="1">
                <a:effectLst/>
                <a:latin typeface="Helvetica" pitchFamily="2" charset="0"/>
              </a:rPr>
              <a:t>C+taul</a:t>
            </a:r>
            <a:r>
              <a:rPr lang="en-US" sz="1400" b="0" i="0" dirty="0">
                <a:effectLst/>
                <a:latin typeface="Helvetica" pitchFamily="2" charset="0"/>
              </a:rPr>
              <a:t>*W*</a:t>
            </a:r>
            <a:r>
              <a:rPr lang="en-US" sz="1400" b="0" i="0" dirty="0" err="1">
                <a:effectLst/>
                <a:latin typeface="Helvetica" pitchFamily="2" charset="0"/>
              </a:rPr>
              <a:t>L+tauk</a:t>
            </a:r>
            <a:r>
              <a:rPr lang="en-US" sz="1400" b="0" i="0" dirty="0">
                <a:effectLst/>
                <a:latin typeface="Helvetica" pitchFamily="2" charset="0"/>
              </a:rPr>
              <a:t>*(R-delta)*K(-1);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log(A) = rho*log(A(-1))+ e;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end;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4E29F-4421-A145-99C8-8279BFA5DC63}"/>
              </a:ext>
            </a:extLst>
          </p:cNvPr>
          <p:cNvSpPr txBox="1"/>
          <p:nvPr/>
        </p:nvSpPr>
        <p:spPr>
          <a:xfrm>
            <a:off x="4530525" y="262774"/>
            <a:ext cx="313095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Initial values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initval</a:t>
            </a:r>
            <a:r>
              <a:rPr lang="en-US" sz="1400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Y = 1;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C = 0.8;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L = 0.3;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K = 3.5;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I = 0.2;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W = (1-alpha)*Y/L;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R = alpha*Y/K;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A = 1;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 = 0;</a:t>
            </a:r>
          </a:p>
          <a:p>
            <a:r>
              <a:rPr lang="en-US" sz="1400" b="0" i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tauc</a:t>
            </a:r>
            <a:r>
              <a:rPr lang="en-US" sz="1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= 0.116;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tauk</a:t>
            </a:r>
            <a:r>
              <a:rPr lang="en-US" sz="1400" b="0" i="0" dirty="0">
                <a:effectLst/>
                <a:latin typeface="Helvetica" pitchFamily="2" charset="0"/>
              </a:rPr>
              <a:t> = 0.225;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taul</a:t>
            </a:r>
            <a:r>
              <a:rPr lang="en-US" sz="1400" b="0" i="0" dirty="0">
                <a:effectLst/>
                <a:latin typeface="Helvetica" pitchFamily="2" charset="0"/>
              </a:rPr>
              <a:t> = 0.344;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end;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steady;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SS0=</a:t>
            </a:r>
            <a:r>
              <a:rPr lang="en-US" sz="1400" b="0" i="0" dirty="0" err="1">
                <a:effectLst/>
                <a:latin typeface="Helvetica" pitchFamily="2" charset="0"/>
              </a:rPr>
              <a:t>oo</a:t>
            </a:r>
            <a:r>
              <a:rPr lang="en-US" sz="1400" b="0" i="0" dirty="0">
                <a:effectLst/>
                <a:latin typeface="Helvetica" pitchFamily="2" charset="0"/>
              </a:rPr>
              <a:t>_.</a:t>
            </a:r>
            <a:r>
              <a:rPr lang="en-US" sz="1400" b="0" i="0" dirty="0" err="1">
                <a:effectLst/>
                <a:latin typeface="Helvetica" pitchFamily="2" charset="0"/>
              </a:rPr>
              <a:t>steady_state</a:t>
            </a:r>
            <a:r>
              <a:rPr lang="en-US" sz="1400" b="0" i="0" dirty="0">
                <a:effectLst/>
                <a:latin typeface="Helvetica" pitchFamily="2" charset="0"/>
              </a:rPr>
              <a:t>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Blanchard-Kahn conditions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check;</a:t>
            </a:r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FD804-F800-0A49-8121-42C552D541E7}"/>
              </a:ext>
            </a:extLst>
          </p:cNvPr>
          <p:cNvSpPr txBox="1"/>
          <p:nvPr/>
        </p:nvSpPr>
        <p:spPr>
          <a:xfrm>
            <a:off x="7141580" y="366623"/>
            <a:ext cx="4928886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Final values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endval</a:t>
            </a:r>
            <a:r>
              <a:rPr lang="en-US" sz="1400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Y = 1;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C = 0.8;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L = 0.3;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K = 3.5;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I = 0.2;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W = (1-alpha)*Y/L;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R = alpha*Y/K;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A = 1;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 = 0;</a:t>
            </a:r>
          </a:p>
          <a:p>
            <a:r>
              <a:rPr lang="en-US" sz="1400" b="0" i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tauc</a:t>
            </a:r>
            <a:r>
              <a:rPr lang="en-US" sz="1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= 0.130;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tauk</a:t>
            </a:r>
            <a:r>
              <a:rPr lang="en-US" sz="1400" b="0" i="0" dirty="0">
                <a:effectLst/>
                <a:latin typeface="Helvetica" pitchFamily="2" charset="0"/>
              </a:rPr>
              <a:t> = 0.225;</a:t>
            </a:r>
          </a:p>
          <a:p>
            <a:r>
              <a:rPr lang="en-US" sz="1400" b="0" i="0" dirty="0" err="1">
                <a:effectLst/>
                <a:latin typeface="Helvetica" pitchFamily="2" charset="0"/>
              </a:rPr>
              <a:t>taul</a:t>
            </a:r>
            <a:r>
              <a:rPr lang="en-US" sz="1400" b="0" i="0" dirty="0">
                <a:effectLst/>
                <a:latin typeface="Helvetica" pitchFamily="2" charset="0"/>
              </a:rPr>
              <a:t> = 0.344;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end;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steady;</a:t>
            </a:r>
          </a:p>
          <a:p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Disturbance: change in the consumption tax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shocks;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var </a:t>
            </a:r>
            <a:r>
              <a:rPr lang="en-US" sz="1400" b="0" i="0" dirty="0" err="1">
                <a:effectLst/>
                <a:latin typeface="Helvetica" pitchFamily="2" charset="0"/>
              </a:rPr>
              <a:t>tauc</a:t>
            </a:r>
            <a:r>
              <a:rPr lang="en-US" sz="1400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// Period of the change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periods 0;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// Change is the tax rate with respect to the final value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values 0;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end;</a:t>
            </a:r>
          </a:p>
          <a:p>
            <a:br>
              <a:rPr lang="en-US" sz="1400" b="0" i="0" dirty="0">
                <a:effectLst/>
                <a:latin typeface="Helvetica" pitchFamily="2" charset="0"/>
              </a:rPr>
            </a:br>
            <a:endParaRPr lang="en-US" sz="1400" b="0" i="0" dirty="0">
              <a:effectLst/>
              <a:latin typeface="Helvetica" pitchFamily="2" charset="0"/>
            </a:endParaRPr>
          </a:p>
          <a:p>
            <a:r>
              <a:rPr lang="en-US" sz="1400" b="0" i="0" dirty="0">
                <a:effectLst/>
                <a:latin typeface="Helvetica" pitchFamily="2" charset="0"/>
              </a:rPr>
              <a:t>// Deterministic simulation</a:t>
            </a:r>
          </a:p>
          <a:p>
            <a:r>
              <a:rPr lang="en-US" sz="1400" b="0" i="0" dirty="0">
                <a:effectLst/>
                <a:latin typeface="Helvetica" pitchFamily="2" charset="0"/>
              </a:rPr>
              <a:t>simul(periods=58);</a:t>
            </a:r>
          </a:p>
        </p:txBody>
      </p:sp>
    </p:spTree>
    <p:extLst>
      <p:ext uri="{BB962C8B-B14F-4D97-AF65-F5344CB8AC3E}">
        <p14:creationId xmlns:p14="http://schemas.microsoft.com/office/powerpoint/2010/main" val="315898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8D9EC-22AA-E44F-9A31-6A42BB72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064871"/>
            <a:ext cx="5799202" cy="4750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3AFB3-0FEC-6441-8E1F-6DB4DFC0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87" y="1064871"/>
            <a:ext cx="6242613" cy="4811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F8AD7-F594-8244-BD95-060ACD960DAF}"/>
              </a:ext>
            </a:extLst>
          </p:cNvPr>
          <p:cNvSpPr txBox="1"/>
          <p:nvPr/>
        </p:nvSpPr>
        <p:spPr>
          <a:xfrm>
            <a:off x="8874177" y="6295869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odel6a.mod</a:t>
            </a:r>
          </a:p>
        </p:txBody>
      </p:sp>
    </p:spTree>
    <p:extLst>
      <p:ext uri="{BB962C8B-B14F-4D97-AF65-F5344CB8AC3E}">
        <p14:creationId xmlns:p14="http://schemas.microsoft.com/office/powerpoint/2010/main" val="1228110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31EE4-795F-504F-837E-011764B4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222"/>
            <a:ext cx="6103393" cy="482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49C48-55F6-2745-AC2C-E5D1A007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46" y="1184222"/>
            <a:ext cx="6209454" cy="4822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29499-F7C0-7548-B90D-1D5CB4AF8F98}"/>
              </a:ext>
            </a:extLst>
          </p:cNvPr>
          <p:cNvSpPr txBox="1"/>
          <p:nvPr/>
        </p:nvSpPr>
        <p:spPr>
          <a:xfrm>
            <a:off x="2229391" y="6311259"/>
            <a:ext cx="8634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FF0000"/>
                </a:solidFill>
              </a:rPr>
              <a:t>Figure.  Unanticipated permanent increases in consumption tax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F6A27-E5B1-CF4E-ACD9-0C682978979E}"/>
              </a:ext>
            </a:extLst>
          </p:cNvPr>
          <p:cNvSpPr txBox="1"/>
          <p:nvPr/>
        </p:nvSpPr>
        <p:spPr>
          <a:xfrm>
            <a:off x="10493114" y="6311259"/>
            <a:ext cx="158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m</a:t>
            </a:r>
            <a:r>
              <a:rPr lang="en-CN" dirty="0">
                <a:solidFill>
                  <a:srgbClr val="FF0000"/>
                </a:solidFill>
                <a:highlight>
                  <a:srgbClr val="FFFF00"/>
                </a:highlight>
              </a:rPr>
              <a:t>odel6c.mod</a:t>
            </a:r>
          </a:p>
        </p:txBody>
      </p:sp>
    </p:spTree>
    <p:extLst>
      <p:ext uri="{BB962C8B-B14F-4D97-AF65-F5344CB8AC3E}">
        <p14:creationId xmlns:p14="http://schemas.microsoft.com/office/powerpoint/2010/main" val="267604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9DA84-2A36-984A-9234-5FDF31CB97BB}"/>
              </a:ext>
            </a:extLst>
          </p:cNvPr>
          <p:cNvSpPr txBox="1"/>
          <p:nvPr/>
        </p:nvSpPr>
        <p:spPr>
          <a:xfrm>
            <a:off x="0" y="0"/>
            <a:ext cx="6096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Endogenous variables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var Y, C, I, F, K, L, R, W, A;</a:t>
            </a: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Exogenous variables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varexo</a:t>
            </a:r>
            <a:r>
              <a:rPr lang="en-US" b="0" i="0" dirty="0">
                <a:effectLst/>
                <a:latin typeface="Helvetica" pitchFamily="2" charset="0"/>
              </a:rPr>
              <a:t> e, </a:t>
            </a:r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, </a:t>
            </a:r>
            <a:r>
              <a:rPr lang="en-US" b="0" i="0" dirty="0" err="1">
                <a:effectLst/>
                <a:latin typeface="Helvetica" pitchFamily="2" charset="0"/>
              </a:rPr>
              <a:t>taul</a:t>
            </a:r>
            <a:r>
              <a:rPr lang="en-US" b="0" i="0" dirty="0">
                <a:effectLst/>
                <a:latin typeface="Helvetica" pitchFamily="2" charset="0"/>
              </a:rPr>
              <a:t>, </a:t>
            </a: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Parameters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parameters alpha, beta, delta, gamma, rho;</a:t>
            </a: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Calibrated parameters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alpha = 0.35;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beta = 0.97;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delta = 0.06;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gamma = 0.40;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rho = 0.95;</a:t>
            </a:r>
            <a:endParaRPr lang="en-US" dirty="0">
              <a:latin typeface="Helvetica" pitchFamily="2" charset="0"/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Equations of the model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model;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(1+tauc)*C=(gamma/(1-gamma))*(1-L)*(1-taul)*W;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1 = beta*((((1+tauc)*C)/((1+tauc(+1))*C(+1)))*((1-tauk)*(R(+1)-delta)+1));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Y = A*(K(-1)^alpha)*(L^(1-alpha));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K = I+(1-delta)*K(-1);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 = Y-C;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W = (1-alpha)*A*(K(-1)^alpha)*(L^(-alpha));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 = alpha*A*(K(-1)^(alpha-1))*(L^(1-alpha));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F = </a:t>
            </a:r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*</a:t>
            </a:r>
            <a:r>
              <a:rPr lang="en-US" b="0" i="0" dirty="0" err="1">
                <a:effectLst/>
                <a:latin typeface="Helvetica" pitchFamily="2" charset="0"/>
              </a:rPr>
              <a:t>C+taul</a:t>
            </a:r>
            <a:r>
              <a:rPr lang="en-US" b="0" i="0" dirty="0">
                <a:effectLst/>
                <a:latin typeface="Helvetica" pitchFamily="2" charset="0"/>
              </a:rPr>
              <a:t>*W*</a:t>
            </a:r>
            <a:r>
              <a:rPr lang="en-US" b="0" i="0" dirty="0" err="1">
                <a:effectLst/>
                <a:latin typeface="Helvetica" pitchFamily="2" charset="0"/>
              </a:rPr>
              <a:t>L+tauk</a:t>
            </a:r>
            <a:r>
              <a:rPr lang="en-US" b="0" i="0" dirty="0">
                <a:effectLst/>
                <a:latin typeface="Helvetica" pitchFamily="2" charset="0"/>
              </a:rPr>
              <a:t>*(R-delta)*K(-1);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log(A) = rho*log(A(-1))+ e;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BE1A9-3F91-4F40-8339-BB7F3D63C50A}"/>
              </a:ext>
            </a:extLst>
          </p:cNvPr>
          <p:cNvSpPr txBox="1"/>
          <p:nvPr/>
        </p:nvSpPr>
        <p:spPr>
          <a:xfrm>
            <a:off x="6408295" y="394692"/>
            <a:ext cx="610099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Initial values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initval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Y = 1;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C = 0.8;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L = 0.3;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K = 3.5;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 = 0.2;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W = (1-alpha)*Y/L;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 = alpha*Y/K;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A = 1;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 = 0;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 = 0.116;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taul</a:t>
            </a:r>
            <a:r>
              <a:rPr lang="en-US" b="0" i="0" dirty="0">
                <a:effectLst/>
                <a:latin typeface="Helvetica" pitchFamily="2" charset="0"/>
              </a:rPr>
              <a:t> = 0.344;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calculate steady state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steady;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// save steady states to a vector SS0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SS0=</a:t>
            </a:r>
            <a:r>
              <a:rPr lang="en-US" b="0" i="0" dirty="0" err="1">
                <a:effectLst/>
                <a:latin typeface="Helvetica" pitchFamily="2" charset="0"/>
              </a:rPr>
              <a:t>oo</a:t>
            </a:r>
            <a:r>
              <a:rPr lang="en-US" b="0" i="0" dirty="0">
                <a:effectLst/>
                <a:latin typeface="Helvetica" pitchFamily="2" charset="0"/>
              </a:rPr>
              <a:t>_.</a:t>
            </a:r>
            <a:r>
              <a:rPr lang="en-US" b="0" i="0" dirty="0" err="1">
                <a:effectLst/>
                <a:latin typeface="Helvetica" pitchFamily="2" charset="0"/>
              </a:rPr>
              <a:t>steady_state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Blanchard-Kahn conditions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check;</a:t>
            </a:r>
          </a:p>
        </p:txBody>
      </p:sp>
    </p:spTree>
    <p:extLst>
      <p:ext uri="{BB962C8B-B14F-4D97-AF65-F5344CB8AC3E}">
        <p14:creationId xmlns:p14="http://schemas.microsoft.com/office/powerpoint/2010/main" val="2004338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E65B05-599E-5F48-9412-3482EEF4B17D}"/>
              </a:ext>
            </a:extLst>
          </p:cNvPr>
          <p:cNvSpPr txBox="1"/>
          <p:nvPr/>
        </p:nvSpPr>
        <p:spPr>
          <a:xfrm>
            <a:off x="6228411" y="117693"/>
            <a:ext cx="610099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// Figures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T=100;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j=1:T;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subplot(2,2,1)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</a:t>
            </a:r>
            <a:r>
              <a:rPr lang="en-US" b="0" i="0" dirty="0" err="1">
                <a:effectLst/>
                <a:latin typeface="Helvetica" pitchFamily="2" charset="0"/>
              </a:rPr>
              <a:t>j,Y,'Color</a:t>
            </a:r>
            <a:r>
              <a:rPr lang="en-US" b="0" i="0" dirty="0">
                <a:effectLst/>
                <a:latin typeface="Helvetica" pitchFamily="2" charset="0"/>
              </a:rPr>
              <a:t>',[0.25 0.25 0.25],'linewidth',3.5)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xlabel</a:t>
            </a:r>
            <a:r>
              <a:rPr lang="en-US" b="0" i="0" dirty="0">
                <a:effectLst/>
                <a:latin typeface="Helvetica" pitchFamily="2" charset="0"/>
              </a:rPr>
              <a:t>('Periods')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title('Output per capita’)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subplot(2,2,2)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</a:t>
            </a:r>
            <a:r>
              <a:rPr lang="en-US" b="0" i="0" dirty="0" err="1">
                <a:effectLst/>
                <a:latin typeface="Helvetica" pitchFamily="2" charset="0"/>
              </a:rPr>
              <a:t>j,C,'Color</a:t>
            </a:r>
            <a:r>
              <a:rPr lang="en-US" b="0" i="0" dirty="0">
                <a:effectLst/>
                <a:latin typeface="Helvetica" pitchFamily="2" charset="0"/>
              </a:rPr>
              <a:t>',[0.25 0.25 0.25],'linewidth',3.5)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xlabel</a:t>
            </a:r>
            <a:r>
              <a:rPr lang="en-US" b="0" i="0" dirty="0">
                <a:effectLst/>
                <a:latin typeface="Helvetica" pitchFamily="2" charset="0"/>
              </a:rPr>
              <a:t>('Periods')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title('Consumption');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subplot(2,2,3)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</a:t>
            </a:r>
            <a:r>
              <a:rPr lang="en-US" b="0" i="0" dirty="0" err="1">
                <a:effectLst/>
                <a:latin typeface="Helvetica" pitchFamily="2" charset="0"/>
              </a:rPr>
              <a:t>j,I,'Color</a:t>
            </a:r>
            <a:r>
              <a:rPr lang="en-US" b="0" i="0" dirty="0">
                <a:effectLst/>
                <a:latin typeface="Helvetica" pitchFamily="2" charset="0"/>
              </a:rPr>
              <a:t>',[0.25 0.25 0.25],'linewidth',3.5)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xlabel</a:t>
            </a:r>
            <a:r>
              <a:rPr lang="en-US" b="0" i="0" dirty="0">
                <a:effectLst/>
                <a:latin typeface="Helvetica" pitchFamily="2" charset="0"/>
              </a:rPr>
              <a:t>('Periods')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title('Investment');</a:t>
            </a:r>
          </a:p>
          <a:p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subplot(2,2,4)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plot(</a:t>
            </a:r>
            <a:r>
              <a:rPr lang="en-US" b="0" i="0" dirty="0" err="1">
                <a:effectLst/>
                <a:latin typeface="Helvetica" pitchFamily="2" charset="0"/>
              </a:rPr>
              <a:t>j,F,'Color</a:t>
            </a:r>
            <a:r>
              <a:rPr lang="en-US" b="0" i="0" dirty="0">
                <a:effectLst/>
                <a:latin typeface="Helvetica" pitchFamily="2" charset="0"/>
              </a:rPr>
              <a:t>',[0.25 0.25 0.25],'linewidth',3.5)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xlabel</a:t>
            </a:r>
            <a:r>
              <a:rPr lang="en-US" b="0" i="0" dirty="0">
                <a:effectLst/>
                <a:latin typeface="Helvetica" pitchFamily="2" charset="0"/>
              </a:rPr>
              <a:t>('Periods')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title('Fiscal revenues');</a:t>
            </a:r>
          </a:p>
          <a:p>
            <a:endParaRPr lang="en-US" b="0" i="0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48D79-CF50-564C-B0D3-823F3CB5438D}"/>
              </a:ext>
            </a:extLst>
          </p:cNvPr>
          <p:cNvSpPr txBox="1"/>
          <p:nvPr/>
        </p:nvSpPr>
        <p:spPr>
          <a:xfrm>
            <a:off x="127415" y="0"/>
            <a:ext cx="610099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Final steady state values from </a:t>
            </a:r>
            <a:r>
              <a:rPr lang="en-US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model6b.mod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endval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Y = 1;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C = 0.8;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L = 0.3; 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K = 3.5;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 = 0.2;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W = (1-alpha)*Y/L;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R = alpha*Y/K;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A = 1;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 = 0;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 = 0.130;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</a:t>
            </a:r>
          </a:p>
          <a:p>
            <a:r>
              <a:rPr lang="en-US" b="0" i="0" dirty="0" err="1">
                <a:effectLst/>
                <a:latin typeface="Helvetica" pitchFamily="2" charset="0"/>
              </a:rPr>
              <a:t>taul</a:t>
            </a:r>
            <a:r>
              <a:rPr lang="en-US" b="0" i="0" dirty="0">
                <a:effectLst/>
                <a:latin typeface="Helvetica" pitchFamily="2" charset="0"/>
              </a:rPr>
              <a:t> = 0.344;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// calculate steady state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steady;</a:t>
            </a:r>
            <a:br>
              <a:rPr lang="en-US" b="0" i="0" dirty="0">
                <a:effectLst/>
                <a:latin typeface="Helvetica" pitchFamily="2" charset="0"/>
              </a:rPr>
            </a:br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// save steady states to a vector SS1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SS1=</a:t>
            </a:r>
            <a:r>
              <a:rPr lang="en-US" b="0" i="0" dirty="0" err="1">
                <a:effectLst/>
                <a:latin typeface="Helvetica" pitchFamily="2" charset="0"/>
              </a:rPr>
              <a:t>oo</a:t>
            </a:r>
            <a:r>
              <a:rPr lang="en-US" b="0" i="0" dirty="0">
                <a:effectLst/>
                <a:latin typeface="Helvetica" pitchFamily="2" charset="0"/>
              </a:rPr>
              <a:t>_.</a:t>
            </a:r>
            <a:r>
              <a:rPr lang="en-US" b="0" i="0" dirty="0" err="1">
                <a:effectLst/>
                <a:latin typeface="Helvetica" pitchFamily="2" charset="0"/>
              </a:rPr>
              <a:t>steady_state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  <a:br>
              <a:rPr lang="en-US" b="0" i="0" dirty="0">
                <a:effectLst/>
                <a:latin typeface="Helvetica" pitchFamily="2" charset="0"/>
              </a:rPr>
            </a:br>
            <a:endParaRPr lang="en-US" b="0" i="0" dirty="0">
              <a:effectLst/>
              <a:latin typeface="Helvetica" pitchFamily="2" charset="0"/>
            </a:endParaRPr>
          </a:p>
          <a:p>
            <a:r>
              <a:rPr lang="en-US" b="0" i="0" dirty="0">
                <a:effectLst/>
                <a:latin typeface="Helvetica" pitchFamily="2" charset="0"/>
              </a:rPr>
              <a:t>// Deterministic simulation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simul(periods=98);</a:t>
            </a:r>
          </a:p>
          <a:p>
            <a:endParaRPr lang="en-US" b="0" i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920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2C55-CC9F-194C-8EA0-976A7A08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7. TFP Shock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2310E-672C-6E46-B225-7368FD86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229" y="0"/>
            <a:ext cx="81280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A9DC4-F277-244D-BCFA-C783ED1CCA67}"/>
              </a:ext>
            </a:extLst>
          </p:cNvPr>
          <p:cNvSpPr txBox="1"/>
          <p:nvPr/>
        </p:nvSpPr>
        <p:spPr>
          <a:xfrm>
            <a:off x="5257800" y="6400800"/>
            <a:ext cx="549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Figure.  A positive TFP shock with taxes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E686A-E198-DA47-8CB0-A630D69B2985}"/>
              </a:ext>
            </a:extLst>
          </p:cNvPr>
          <p:cNvSpPr txBox="1"/>
          <p:nvPr/>
        </p:nvSpPr>
        <p:spPr>
          <a:xfrm>
            <a:off x="145143" y="1352654"/>
            <a:ext cx="3243943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N" sz="2400" dirty="0"/>
              <a:t>The distortionary effects caused by taxes are represented by the result that a positive productivity shock on the economy have </a:t>
            </a:r>
            <a:r>
              <a:rPr lang="en-CN" sz="2400" dirty="0">
                <a:solidFill>
                  <a:srgbClr val="FF0000"/>
                </a:solidFill>
              </a:rPr>
              <a:t>less expansionary effects </a:t>
            </a:r>
            <a:r>
              <a:rPr lang="en-CN" sz="2400" dirty="0"/>
              <a:t>compared to a situation without taxes.</a:t>
            </a:r>
          </a:p>
        </p:txBody>
      </p:sp>
    </p:spTree>
    <p:extLst>
      <p:ext uri="{BB962C8B-B14F-4D97-AF65-F5344CB8AC3E}">
        <p14:creationId xmlns:p14="http://schemas.microsoft.com/office/powerpoint/2010/main" val="96807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2E476-2D85-6043-8FD7-38091166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94" y="1166090"/>
            <a:ext cx="5867106" cy="467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830F6-1CD7-144A-8E8D-541EB23A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" y="1166090"/>
            <a:ext cx="6031906" cy="4774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84CC3-2C4F-424A-B0B8-674F4BE53918}"/>
              </a:ext>
            </a:extLst>
          </p:cNvPr>
          <p:cNvSpPr txBox="1"/>
          <p:nvPr/>
        </p:nvSpPr>
        <p:spPr>
          <a:xfrm>
            <a:off x="64094" y="6222450"/>
            <a:ext cx="603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Helvetica" pitchFamily="2" charset="0"/>
              </a:rPr>
              <a:t>var e; stderr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0.1</a:t>
            </a:r>
            <a:r>
              <a:rPr lang="en-US" sz="1800" b="0" i="0" dirty="0">
                <a:effectLst/>
                <a:latin typeface="Helvetica" pitchFamily="2" charset="0"/>
              </a:rPr>
              <a:t>;</a:t>
            </a:r>
            <a:r>
              <a:rPr lang="en-US" b="0" i="0" dirty="0">
                <a:effectLst/>
                <a:latin typeface="Helvetica" pitchFamily="2" charset="0"/>
              </a:rPr>
              <a:t>tauc = 0.116; </a:t>
            </a: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0.225;taul = 0.344;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68D04-A92D-8047-9658-026D02B788BB}"/>
              </a:ext>
            </a:extLst>
          </p:cNvPr>
          <p:cNvSpPr txBox="1"/>
          <p:nvPr/>
        </p:nvSpPr>
        <p:spPr>
          <a:xfrm>
            <a:off x="6660561" y="6206146"/>
            <a:ext cx="4786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Helvetica" pitchFamily="2" charset="0"/>
              </a:rPr>
              <a:t>var e; stderr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0.1</a:t>
            </a:r>
            <a:r>
              <a:rPr lang="en-US" sz="1800" b="0" i="0" dirty="0">
                <a:effectLst/>
                <a:latin typeface="Helvetica" pitchFamily="2" charset="0"/>
              </a:rPr>
              <a:t>;</a:t>
            </a:r>
            <a:r>
              <a:rPr lang="en-US" b="0" i="0" dirty="0">
                <a:effectLst/>
                <a:latin typeface="Helvetica" pitchFamily="2" charset="0"/>
              </a:rPr>
              <a:t>tauc = 0; </a:t>
            </a: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0;taul = 0;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8EA8D-8594-9E43-98F8-A8EE5520F2F6}"/>
              </a:ext>
            </a:extLst>
          </p:cNvPr>
          <p:cNvSpPr txBox="1"/>
          <p:nvPr/>
        </p:nvSpPr>
        <p:spPr>
          <a:xfrm>
            <a:off x="4182256" y="434715"/>
            <a:ext cx="271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m</a:t>
            </a:r>
            <a:r>
              <a:rPr lang="en-CN" sz="2400" dirty="0">
                <a:solidFill>
                  <a:srgbClr val="FF0000"/>
                </a:solidFill>
                <a:highlight>
                  <a:srgbClr val="FFFF00"/>
                </a:highlight>
              </a:rPr>
              <a:t>odel.mod</a:t>
            </a:r>
          </a:p>
        </p:txBody>
      </p:sp>
    </p:spTree>
    <p:extLst>
      <p:ext uri="{BB962C8B-B14F-4D97-AF65-F5344CB8AC3E}">
        <p14:creationId xmlns:p14="http://schemas.microsoft.com/office/powerpoint/2010/main" val="164317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A2029D-ADFF-FC44-947A-906A5908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21" y="0"/>
            <a:ext cx="104440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1FE48-408F-B043-9715-DF8B97ADE717}"/>
              </a:ext>
            </a:extLst>
          </p:cNvPr>
          <p:cNvSpPr txBox="1"/>
          <p:nvPr/>
        </p:nvSpPr>
        <p:spPr>
          <a:xfrm>
            <a:off x="7540978" y="182223"/>
            <a:ext cx="4425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dirty="0">
                <a:hlinkClick r:id="rId3"/>
              </a:rPr>
              <a:t>https://sci-hub.wf/10.1257/jep.32.3.113</a:t>
            </a:r>
            <a:endParaRPr lang="en-C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EFB46-14A2-2748-A71E-BAC74B6CC635}"/>
              </a:ext>
            </a:extLst>
          </p:cNvPr>
          <p:cNvSpPr txBox="1"/>
          <p:nvPr/>
        </p:nvSpPr>
        <p:spPr>
          <a:xfrm>
            <a:off x="9381067" y="666044"/>
            <a:ext cx="2223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linkClick r:id="rId4"/>
              </a:rPr>
              <a:t>JEP, 2018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859742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E60A-426D-E04C-8885-B7D03499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4791919" cy="68579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Endogenous variables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var Y, C, I, F, K, L, R, W, A;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Exogenous variables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 err="1">
                <a:effectLst/>
                <a:latin typeface="Helvetica" pitchFamily="2" charset="0"/>
              </a:rPr>
              <a:t>varexo</a:t>
            </a:r>
            <a:r>
              <a:rPr lang="en-US" sz="1600" b="0" i="0" dirty="0">
                <a:effectLst/>
                <a:latin typeface="Helvetica" pitchFamily="2" charset="0"/>
              </a:rPr>
              <a:t> e, </a:t>
            </a:r>
            <a:r>
              <a:rPr lang="en-US" sz="1600" b="0" i="0" dirty="0" err="1">
                <a:effectLst/>
                <a:latin typeface="Helvetica" pitchFamily="2" charset="0"/>
              </a:rPr>
              <a:t>tauc</a:t>
            </a:r>
            <a:r>
              <a:rPr lang="en-US" sz="1600" b="0" i="0" dirty="0">
                <a:effectLst/>
                <a:latin typeface="Helvetica" pitchFamily="2" charset="0"/>
              </a:rPr>
              <a:t>, </a:t>
            </a:r>
            <a:r>
              <a:rPr lang="en-US" sz="1600" b="0" i="0" dirty="0" err="1">
                <a:effectLst/>
                <a:latin typeface="Helvetica" pitchFamily="2" charset="0"/>
              </a:rPr>
              <a:t>taul</a:t>
            </a:r>
            <a:r>
              <a:rPr lang="en-US" sz="1600" b="0" i="0" dirty="0">
                <a:effectLst/>
                <a:latin typeface="Helvetica" pitchFamily="2" charset="0"/>
              </a:rPr>
              <a:t>, </a:t>
            </a:r>
            <a:r>
              <a:rPr lang="en-US" sz="1600" b="0" i="0" dirty="0" err="1">
                <a:effectLst/>
                <a:latin typeface="Helvetica" pitchFamily="2" charset="0"/>
              </a:rPr>
              <a:t>tauk</a:t>
            </a:r>
            <a:r>
              <a:rPr lang="en-US" sz="1600" b="0" i="0" dirty="0">
                <a:effectLst/>
                <a:latin typeface="Helvetica" pitchFamily="2" charset="0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Parameters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parameters alpha, beta, delta, gamma, rho;</a:t>
            </a:r>
            <a:br>
              <a:rPr lang="en-US" sz="1600" b="0" i="0" dirty="0">
                <a:effectLst/>
                <a:latin typeface="Helvetica" pitchFamily="2" charset="0"/>
              </a:rPr>
            </a:b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Calibrated parameters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alpha = 0.35;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beta = 0.97;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delta = 0.06;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gamma = 0.40;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rho = 0.95;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Equations of the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model;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(1+tauc)*C=(gamma/(1-gamma))*(1-L)*(1-taul)*W;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1 = beta*((((1+tauc)*C)/((1+tauc(+1))*C(+1)))*((1-tauk)*(R(+1)-delta)+1));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72A1D-60DC-964A-A6D1-68AC30063F60}"/>
              </a:ext>
            </a:extLst>
          </p:cNvPr>
          <p:cNvSpPr txBox="1"/>
          <p:nvPr/>
        </p:nvSpPr>
        <p:spPr>
          <a:xfrm>
            <a:off x="5640730" y="2715743"/>
            <a:ext cx="29746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Initial values</a:t>
            </a:r>
          </a:p>
          <a:p>
            <a:pPr marL="0" indent="0">
              <a:buNone/>
            </a:pPr>
            <a:r>
              <a:rPr lang="en-US" b="0" i="0" dirty="0" err="1">
                <a:effectLst/>
                <a:latin typeface="Helvetica" pitchFamily="2" charset="0"/>
              </a:rPr>
              <a:t>initval</a:t>
            </a:r>
            <a:r>
              <a:rPr lang="en-US" b="0" i="0" dirty="0">
                <a:effectLst/>
                <a:latin typeface="Helvetica" pitchFamily="2" charset="0"/>
              </a:rPr>
              <a:t>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Y = 1;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C = 0.8;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L = 0.3;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K = 3.5;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I = 0.2;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W = (1-alpha)*Y/L;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R = alpha*Y/K;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A = 1;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e = 0;</a:t>
            </a:r>
          </a:p>
          <a:p>
            <a:pPr marL="0" indent="0">
              <a:buNone/>
            </a:pPr>
            <a:r>
              <a:rPr lang="en-US" b="0" i="0" dirty="0" err="1">
                <a:effectLst/>
                <a:latin typeface="Helvetica" pitchFamily="2" charset="0"/>
              </a:rPr>
              <a:t>tauc</a:t>
            </a:r>
            <a:r>
              <a:rPr lang="en-US" b="0" i="0" dirty="0">
                <a:effectLst/>
                <a:latin typeface="Helvetica" pitchFamily="2" charset="0"/>
              </a:rPr>
              <a:t> = 0.116;</a:t>
            </a:r>
          </a:p>
          <a:p>
            <a:pPr marL="0" indent="0">
              <a:buNone/>
            </a:pP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</a:t>
            </a:r>
          </a:p>
          <a:p>
            <a:pPr marL="0" indent="0">
              <a:buNone/>
            </a:pPr>
            <a:r>
              <a:rPr lang="en-US" b="0" i="0" dirty="0" err="1">
                <a:effectLst/>
                <a:latin typeface="Helvetica" pitchFamily="2" charset="0"/>
              </a:rPr>
              <a:t>taul</a:t>
            </a:r>
            <a:r>
              <a:rPr lang="en-US" b="0" i="0" dirty="0">
                <a:effectLst/>
                <a:latin typeface="Helvetica" pitchFamily="2" charset="0"/>
              </a:rPr>
              <a:t> = 0.344;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Helvetica" pitchFamily="2" charset="0"/>
              </a:rPr>
              <a:t>end;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22083-4686-3246-9E59-4FD34223E5B0}"/>
              </a:ext>
            </a:extLst>
          </p:cNvPr>
          <p:cNvSpPr txBox="1"/>
          <p:nvPr/>
        </p:nvSpPr>
        <p:spPr>
          <a:xfrm>
            <a:off x="9217307" y="185888"/>
            <a:ext cx="297469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calculate steady state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steady;</a:t>
            </a:r>
          </a:p>
          <a:p>
            <a:pPr marL="0" indent="0">
              <a:buNone/>
            </a:pPr>
            <a:endParaRPr lang="en-US" sz="16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save steady states to a 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vector SS0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SS0=</a:t>
            </a:r>
            <a:r>
              <a:rPr lang="en-US" sz="1600" b="0" i="0" dirty="0" err="1">
                <a:effectLst/>
                <a:latin typeface="Helvetica" pitchFamily="2" charset="0"/>
              </a:rPr>
              <a:t>oo</a:t>
            </a:r>
            <a:r>
              <a:rPr lang="en-US" sz="1600" b="0" i="0" dirty="0">
                <a:effectLst/>
                <a:latin typeface="Helvetica" pitchFamily="2" charset="0"/>
              </a:rPr>
              <a:t>_.</a:t>
            </a:r>
            <a:r>
              <a:rPr lang="en-US" sz="1600" b="0" i="0" dirty="0" err="1">
                <a:effectLst/>
                <a:latin typeface="Helvetica" pitchFamily="2" charset="0"/>
              </a:rPr>
              <a:t>steady_state</a:t>
            </a:r>
            <a:r>
              <a:rPr lang="en-US" sz="1600" b="0" i="0" dirty="0">
                <a:effectLst/>
                <a:latin typeface="Helvetica" pitchFamily="2" charset="0"/>
              </a:rPr>
              <a:t>;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Helvetica" pitchFamily="2" charset="0"/>
            </a:endParaRPr>
          </a:p>
          <a:p>
            <a:r>
              <a:rPr lang="en-US" sz="1600" b="0" i="0" dirty="0" err="1">
                <a:effectLst/>
                <a:latin typeface="Helvetica" pitchFamily="2" charset="0"/>
              </a:rPr>
              <a:t>writetable</a:t>
            </a:r>
            <a:r>
              <a:rPr lang="en-US" sz="1600" b="0" i="0" dirty="0">
                <a:effectLst/>
                <a:latin typeface="Helvetica" pitchFamily="2" charset="0"/>
              </a:rPr>
              <a:t>(SS0,'SS0.xlsx');</a:t>
            </a:r>
          </a:p>
          <a:p>
            <a:pPr marL="0" indent="0">
              <a:buNone/>
            </a:pP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Blanchard-Kahn conditions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check;</a:t>
            </a:r>
          </a:p>
          <a:p>
            <a:pPr marL="0" indent="0">
              <a:buNone/>
            </a:pPr>
            <a:br>
              <a:rPr lang="en-US" sz="1600" b="0" i="0" dirty="0">
                <a:effectLst/>
                <a:latin typeface="Helvetica" pitchFamily="2" charset="0"/>
              </a:rPr>
            </a:b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// TFP shock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shocks;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var e; stderr 0.1;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end;</a:t>
            </a:r>
          </a:p>
          <a:p>
            <a:pPr marL="0" indent="0">
              <a:buNone/>
            </a:pPr>
            <a:br>
              <a:rPr lang="en-US" sz="1600" b="0" i="0" dirty="0">
                <a:effectLst/>
                <a:latin typeface="Helvetica" pitchFamily="2" charset="0"/>
              </a:rPr>
            </a:br>
            <a:endParaRPr lang="en-US" sz="1600" b="0" i="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1600" b="0" i="0" dirty="0">
                <a:effectLst/>
                <a:highlight>
                  <a:srgbClr val="FFFF00"/>
                </a:highlight>
                <a:latin typeface="Helvetica" pitchFamily="2" charset="0"/>
              </a:rPr>
              <a:t>% Stochastic simulation</a:t>
            </a:r>
          </a:p>
          <a:p>
            <a:pPr marL="0" indent="0">
              <a:buNone/>
            </a:pPr>
            <a:r>
              <a:rPr lang="en-US" sz="1600" b="0" i="0" dirty="0" err="1">
                <a:effectLst/>
                <a:latin typeface="Helvetica" pitchFamily="2" charset="0"/>
              </a:rPr>
              <a:t>stoch_simul</a:t>
            </a:r>
            <a:r>
              <a:rPr lang="en-US" sz="1600" b="0" i="0" dirty="0">
                <a:effectLst/>
                <a:latin typeface="Helvetica" pitchFamily="2" charset="0"/>
              </a:rPr>
              <a:t>(order= 1, </a:t>
            </a:r>
            <a:r>
              <a:rPr lang="en-US" sz="1600" b="0" i="0" dirty="0" err="1">
                <a:effectLst/>
                <a:latin typeface="Helvetica" pitchFamily="2" charset="0"/>
              </a:rPr>
              <a:t>irf</a:t>
            </a:r>
            <a:r>
              <a:rPr lang="en-US" sz="1600" b="0" i="0" dirty="0">
                <a:effectLst/>
                <a:latin typeface="Helvetica" pitchFamily="2" charset="0"/>
              </a:rPr>
              <a:t>=100);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55195-2368-5D4F-9135-A6CA597BF909}"/>
              </a:ext>
            </a:extLst>
          </p:cNvPr>
          <p:cNvSpPr txBox="1"/>
          <p:nvPr/>
        </p:nvSpPr>
        <p:spPr>
          <a:xfrm>
            <a:off x="5038846" y="0"/>
            <a:ext cx="4178461" cy="271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Y = A*(K(-1)^alpha)*(L^(1-alpha));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K = I+(1-delta)*K(-1);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I = Y-C;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W = (1-alpha)*A*(K(-1)^alpha)*(L^(-alpha));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R = alpha*A*(K(-1)^(alpha-1))*(L^(1-alpha));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F = </a:t>
            </a:r>
            <a:r>
              <a:rPr lang="en-US" sz="1600" b="0" i="0" dirty="0" err="1">
                <a:effectLst/>
                <a:latin typeface="Helvetica" pitchFamily="2" charset="0"/>
              </a:rPr>
              <a:t>tauc</a:t>
            </a:r>
            <a:r>
              <a:rPr lang="en-US" sz="1600" b="0" i="0" dirty="0">
                <a:effectLst/>
                <a:latin typeface="Helvetica" pitchFamily="2" charset="0"/>
              </a:rPr>
              <a:t>*</a:t>
            </a:r>
            <a:r>
              <a:rPr lang="en-US" sz="1600" b="0" i="0" dirty="0" err="1">
                <a:effectLst/>
                <a:latin typeface="Helvetica" pitchFamily="2" charset="0"/>
              </a:rPr>
              <a:t>C+taul</a:t>
            </a:r>
            <a:r>
              <a:rPr lang="en-US" sz="1600" b="0" i="0" dirty="0">
                <a:effectLst/>
                <a:latin typeface="Helvetica" pitchFamily="2" charset="0"/>
              </a:rPr>
              <a:t>*W*</a:t>
            </a:r>
            <a:r>
              <a:rPr lang="en-US" sz="1600" b="0" i="0" dirty="0" err="1">
                <a:effectLst/>
                <a:latin typeface="Helvetica" pitchFamily="2" charset="0"/>
              </a:rPr>
              <a:t>L+tauk</a:t>
            </a:r>
            <a:r>
              <a:rPr lang="en-US" sz="1600" b="0" i="0" dirty="0">
                <a:effectLst/>
                <a:latin typeface="Helvetica" pitchFamily="2" charset="0"/>
              </a:rPr>
              <a:t>*(R-delta)*K;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log(A) = rho*log(A(-1))+ 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0" i="0" dirty="0">
                <a:effectLst/>
                <a:latin typeface="Helvetica" pitchFamily="2" charset="0"/>
              </a:rPr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1108177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7B572-812E-DF46-88E9-93AC81F9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" y="1077010"/>
            <a:ext cx="6031906" cy="4774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4060B-60AE-8848-BDF6-53FC70AA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40" y="1077010"/>
            <a:ext cx="6114160" cy="469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689E3-35E0-5F43-95DE-81A6734C1946}"/>
              </a:ext>
            </a:extLst>
          </p:cNvPr>
          <p:cNvSpPr txBox="1"/>
          <p:nvPr/>
        </p:nvSpPr>
        <p:spPr>
          <a:xfrm>
            <a:off x="64094" y="6222450"/>
            <a:ext cx="603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Helvetica" pitchFamily="2" charset="0"/>
              </a:rPr>
              <a:t>var e; stderr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0.1</a:t>
            </a:r>
            <a:r>
              <a:rPr lang="en-US" sz="1800" b="0" i="0" dirty="0">
                <a:effectLst/>
                <a:latin typeface="Helvetica" pitchFamily="2" charset="0"/>
              </a:rPr>
              <a:t>;</a:t>
            </a:r>
            <a:r>
              <a:rPr lang="en-US" b="0" i="0" dirty="0">
                <a:effectLst/>
                <a:latin typeface="Helvetica" pitchFamily="2" charset="0"/>
              </a:rPr>
              <a:t>tauc = 0.116; </a:t>
            </a: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0.225;taul = 0.344;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ADD45-9036-D745-8E38-06251C408E5B}"/>
              </a:ext>
            </a:extLst>
          </p:cNvPr>
          <p:cNvSpPr txBox="1"/>
          <p:nvPr/>
        </p:nvSpPr>
        <p:spPr>
          <a:xfrm>
            <a:off x="6160095" y="6222450"/>
            <a:ext cx="603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Helvetica" pitchFamily="2" charset="0"/>
              </a:rPr>
              <a:t>var e; stderr</a:t>
            </a:r>
            <a:r>
              <a:rPr lang="en-US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 0.05</a:t>
            </a:r>
            <a:r>
              <a:rPr lang="en-US" sz="1800" b="0" i="0" dirty="0">
                <a:effectLst/>
                <a:latin typeface="Helvetica" pitchFamily="2" charset="0"/>
              </a:rPr>
              <a:t>;</a:t>
            </a:r>
            <a:r>
              <a:rPr lang="en-US" b="0" i="0" dirty="0">
                <a:effectLst/>
                <a:latin typeface="Helvetica" pitchFamily="2" charset="0"/>
              </a:rPr>
              <a:t>tauc = 0.116; </a:t>
            </a:r>
            <a:r>
              <a:rPr lang="en-US" b="0" i="0" dirty="0" err="1">
                <a:effectLst/>
                <a:latin typeface="Helvetica" pitchFamily="2" charset="0"/>
              </a:rPr>
              <a:t>tauk</a:t>
            </a:r>
            <a:r>
              <a:rPr lang="en-US" b="0" i="0" dirty="0">
                <a:effectLst/>
                <a:latin typeface="Helvetica" pitchFamily="2" charset="0"/>
              </a:rPr>
              <a:t> = 0.225;taul = 0.344;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553F1-F21C-DA4A-8763-CF5980049C7E}"/>
              </a:ext>
            </a:extLst>
          </p:cNvPr>
          <p:cNvSpPr txBox="1"/>
          <p:nvPr/>
        </p:nvSpPr>
        <p:spPr>
          <a:xfrm>
            <a:off x="4182256" y="434715"/>
            <a:ext cx="271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m</a:t>
            </a:r>
            <a:r>
              <a:rPr lang="en-CN" sz="2400" dirty="0">
                <a:solidFill>
                  <a:srgbClr val="FF0000"/>
                </a:solidFill>
                <a:highlight>
                  <a:srgbClr val="FFFF00"/>
                </a:highlight>
              </a:rPr>
              <a:t>odel.mod</a:t>
            </a:r>
          </a:p>
        </p:txBody>
      </p:sp>
    </p:spTree>
    <p:extLst>
      <p:ext uri="{BB962C8B-B14F-4D97-AF65-F5344CB8AC3E}">
        <p14:creationId xmlns:p14="http://schemas.microsoft.com/office/powerpoint/2010/main" val="2826739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27C8-4FBB-EC4C-A02E-1DC0E88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4. Equations of the model and calibration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5BBB-0A43-7846-89CA-C8C7740B3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61596"/>
                <a:ext cx="12192000" cy="569640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The competitive equilibrium of the model economy is defined by a set of </a:t>
                </a:r>
                <a:r>
                  <a:rPr lang="en-US" dirty="0">
                    <a:solidFill>
                      <a:srgbClr val="FF0000"/>
                    </a:solidFill>
                  </a:rPr>
                  <a:t>eight equations</a:t>
                </a:r>
                <a:r>
                  <a:rPr lang="en-US" dirty="0"/>
                  <a:t>, representing the dynamics of 7 endogenous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</a:t>
                </a:r>
                <a:r>
                  <a:rPr lang="en-US" dirty="0"/>
                  <a:t> and the total factor productivity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where three additional exogenous variables are included: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dirty="0"/>
                  <a:t>This </a:t>
                </a:r>
                <a:r>
                  <a:rPr lang="en-US" dirty="0">
                    <a:solidFill>
                      <a:srgbClr val="FF0000"/>
                    </a:solidFill>
                  </a:rPr>
                  <a:t>set of equations </a:t>
                </a:r>
                <a:r>
                  <a:rPr lang="en-US" dirty="0"/>
                  <a:t>is the following:</a:t>
                </a: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lnSpc>
                    <a:spcPct val="100000"/>
                  </a:lnSpc>
                  <a:buFont typeface="+mj-lt"/>
                  <a:buAutoNum type="arabicParenR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bar>
                          <m:barPr>
                            <m:pos m:val="top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fun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&lt;1.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05BBB-0A43-7846-89CA-C8C7740B3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1596"/>
                <a:ext cx="12192000" cy="5696403"/>
              </a:xfrm>
              <a:blipFill>
                <a:blip r:embed="rId2"/>
                <a:stretch>
                  <a:fillRect l="-832" t="-1559" r="-8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31D24D-1D63-F44B-8B16-817AB4CF1EA6}"/>
              </a:ext>
            </a:extLst>
          </p:cNvPr>
          <p:cNvSpPr txBox="1"/>
          <p:nvPr/>
        </p:nvSpPr>
        <p:spPr>
          <a:xfrm>
            <a:off x="6368143" y="2679407"/>
            <a:ext cx="582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/>
              <a:t>The </a:t>
            </a:r>
            <a:r>
              <a:rPr lang="en-CN" sz="2400" dirty="0">
                <a:solidFill>
                  <a:srgbClr val="FF0000"/>
                </a:solidFill>
              </a:rPr>
              <a:t>model parameters </a:t>
            </a:r>
            <a:r>
              <a:rPr lang="en-CN" sz="2400" dirty="0"/>
              <a:t>to be calibrated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8667-847B-6A4C-8395-287ADA13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42" y="3181134"/>
            <a:ext cx="4630057" cy="2834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73B02-3A8C-DD4C-81CA-EA42FB6B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70" y="6015342"/>
            <a:ext cx="4527549" cy="7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5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A9B6-8F61-BA4D-8E6E-F0E8BFB5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N" dirty="0"/>
              <a:t>Dynare Codes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2A86-C16D-3A41-BAA2-59667266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12192000" cy="5604669"/>
          </a:xfrm>
        </p:spPr>
        <p:txBody>
          <a:bodyPr/>
          <a:lstStyle/>
          <a:p>
            <a:r>
              <a:rPr lang="en-US" dirty="0">
                <a:hlinkClick r:id="rId2"/>
              </a:rPr>
              <a:t>Joseph Louis Torres, University of Malaga ( Spain )</a:t>
            </a:r>
          </a:p>
          <a:p>
            <a:r>
              <a:rPr lang="en-US" b="0" i="0" dirty="0">
                <a:effectLst/>
                <a:latin typeface="Helvetica" pitchFamily="2" charset="0"/>
              </a:rPr>
              <a:t>Introduction to Dynamic Macroeconomic General Equilibrium Models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http://webpersonal.uma.es/de/jtorres/jtorres.htm</a:t>
            </a:r>
            <a:endParaRPr 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FC543-28A2-EB4C-AA6E-0C2BA82CC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2" y="2767045"/>
            <a:ext cx="8334828" cy="40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2379-3484-1C43-9C61-28AE7CEC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8.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FC847-8840-CA4B-91F3-8BCECCAA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4319"/>
            <a:ext cx="12191999" cy="5723681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In this lecture we have </a:t>
            </a:r>
            <a:r>
              <a:rPr lang="en-US" dirty="0">
                <a:solidFill>
                  <a:srgbClr val="FF0000"/>
                </a:solidFill>
              </a:rPr>
              <a:t>introduced taxes in the DSGE model</a:t>
            </a:r>
            <a:r>
              <a:rPr lang="en-US" dirty="0"/>
              <a:t>, which means the introduction of the government, in addition to households and firms.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show that for a particular calibrated economy, using this DSGE model is very easy for the computation of Laffer curves for each type of tax, and for the whole fiscal system.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have studied </a:t>
            </a:r>
            <a:r>
              <a:rPr lang="en-US" dirty="0">
                <a:solidFill>
                  <a:srgbClr val="FF0000"/>
                </a:solidFill>
              </a:rPr>
              <a:t>the effects of changes in various taxes</a:t>
            </a:r>
            <a:r>
              <a:rPr lang="en-US" dirty="0"/>
              <a:t>.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exercise can be done considering  both </a:t>
            </a:r>
            <a:r>
              <a:rPr lang="en-US" dirty="0">
                <a:solidFill>
                  <a:srgbClr val="FF0000"/>
                </a:solidFill>
              </a:rPr>
              <a:t>permanent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temporary</a:t>
            </a:r>
            <a:r>
              <a:rPr lang="en-US" dirty="0"/>
              <a:t> changes, and both </a:t>
            </a:r>
            <a:r>
              <a:rPr lang="en-US" dirty="0">
                <a:solidFill>
                  <a:srgbClr val="FF0000"/>
                </a:solidFill>
              </a:rPr>
              <a:t>anticipated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non-anticipated</a:t>
            </a:r>
            <a:r>
              <a:rPr lang="en-US" dirty="0"/>
              <a:t> changes.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analyzed the effects of an </a:t>
            </a:r>
            <a:r>
              <a:rPr lang="en-US" dirty="0">
                <a:solidFill>
                  <a:srgbClr val="FF0000"/>
                </a:solidFill>
              </a:rPr>
              <a:t>aggregate productivity shock </a:t>
            </a:r>
            <a:r>
              <a:rPr lang="en-US" dirty="0"/>
              <a:t>on the economy when taxes are in place. 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distortionary effects caused by taxes:</a:t>
            </a:r>
          </a:p>
          <a:p>
            <a:pPr lvl="2" algn="just">
              <a:lnSpc>
                <a:spcPct val="150000"/>
              </a:lnSpc>
            </a:pPr>
            <a:r>
              <a:rPr lang="en-US" dirty="0"/>
              <a:t>a positive productivity shock on the economy have </a:t>
            </a:r>
            <a:r>
              <a:rPr lang="en-US" dirty="0">
                <a:solidFill>
                  <a:srgbClr val="FF0000"/>
                </a:solidFill>
              </a:rPr>
              <a:t>less expansionary effects </a:t>
            </a:r>
            <a:r>
              <a:rPr lang="en-US" dirty="0"/>
              <a:t>compared to a situation without taxes.</a:t>
            </a:r>
          </a:p>
        </p:txBody>
      </p:sp>
    </p:spTree>
    <p:extLst>
      <p:ext uri="{BB962C8B-B14F-4D97-AF65-F5344CB8AC3E}">
        <p14:creationId xmlns:p14="http://schemas.microsoft.com/office/powerpoint/2010/main" val="31171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C93D-E9E5-6A4A-A30B-5D454F11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3681-403C-994D-96E5-541BB8FAE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CN" dirty="0"/>
              <a:t>Plot the </a:t>
            </a:r>
            <a:r>
              <a:rPr lang="en-CN" dirty="0">
                <a:solidFill>
                  <a:srgbClr val="FF0000"/>
                </a:solidFill>
              </a:rPr>
              <a:t>Laffer curve </a:t>
            </a:r>
            <a:r>
              <a:rPr lang="en-CN" dirty="0"/>
              <a:t>for </a:t>
            </a:r>
            <a:r>
              <a:rPr lang="en-CN" dirty="0">
                <a:solidFill>
                  <a:srgbClr val="FF0000"/>
                </a:solidFill>
              </a:rPr>
              <a:t>labor income tax </a:t>
            </a:r>
            <a:r>
              <a:rPr lang="en-CN" dirty="0"/>
              <a:t>with the DSGE codes.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CN" dirty="0"/>
              <a:t>Plot the transition path for </a:t>
            </a:r>
            <a:r>
              <a:rPr lang="en-CN" dirty="0">
                <a:solidFill>
                  <a:srgbClr val="FF0000"/>
                </a:solidFill>
              </a:rPr>
              <a:t>u</a:t>
            </a:r>
            <a:r>
              <a:rPr lang="en-CN" sz="2800" dirty="0">
                <a:solidFill>
                  <a:srgbClr val="FF0000"/>
                </a:solidFill>
              </a:rPr>
              <a:t>nanticipated permanent increases in capital tax by 20% and </a:t>
            </a:r>
            <a:r>
              <a:rPr lang="en-CN" dirty="0">
                <a:solidFill>
                  <a:srgbClr val="FF0000"/>
                </a:solidFill>
              </a:rPr>
              <a:t>u</a:t>
            </a:r>
            <a:r>
              <a:rPr lang="en-CN" sz="2800" dirty="0">
                <a:solidFill>
                  <a:srgbClr val="FF0000"/>
                </a:solidFill>
              </a:rPr>
              <a:t>nanticipated permanent decreases in labor tax by 10% </a:t>
            </a:r>
            <a:r>
              <a:rPr lang="en-CN" sz="2800" dirty="0">
                <a:solidFill>
                  <a:srgbClr val="FF0000"/>
                </a:solidFill>
                <a:highlight>
                  <a:srgbClr val="FFFF00"/>
                </a:highlight>
              </a:rPr>
              <a:t>simultaneously</a:t>
            </a:r>
            <a:r>
              <a:rPr lang="en-CN" sz="2800" dirty="0">
                <a:solidFill>
                  <a:srgbClr val="FF0000"/>
                </a:solidFill>
              </a:rPr>
              <a:t>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CN" dirty="0"/>
              <a:t>Plot the </a:t>
            </a:r>
            <a:r>
              <a:rPr lang="en-CN" dirty="0">
                <a:solidFill>
                  <a:srgbClr val="FF0000"/>
                </a:solidFill>
              </a:rPr>
              <a:t>impluse response functions </a:t>
            </a:r>
            <a:r>
              <a:rPr lang="en-CN" dirty="0"/>
              <a:t>of TFP shocks (</a:t>
            </a:r>
            <a:r>
              <a:rPr lang="en-US" b="0" i="0" dirty="0">
                <a:effectLst/>
                <a:latin typeface="Helvetica" pitchFamily="2" charset="0"/>
              </a:rPr>
              <a:t>var e; stderr 0.15;</a:t>
            </a:r>
            <a:r>
              <a:rPr lang="en-CN" dirty="0"/>
              <a:t>) with the new tax rates in question 2.</a:t>
            </a:r>
          </a:p>
        </p:txBody>
      </p:sp>
    </p:spTree>
    <p:extLst>
      <p:ext uri="{BB962C8B-B14F-4D97-AF65-F5344CB8AC3E}">
        <p14:creationId xmlns:p14="http://schemas.microsoft.com/office/powerpoint/2010/main" val="410867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FECF-0DC7-7C49-AAD3-151A61AE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51280-24D6-CC45-846C-0791B07F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CA296-E422-6B45-A9D7-142BB6F8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62"/>
            <a:ext cx="12192000" cy="65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54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24FA-A70D-724D-9A51-A594F414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326A-D8BB-6A4A-BDD0-2ECCD0836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4FB13-A8B8-3745-A803-04FED459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68"/>
            <a:ext cx="12192000" cy="66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7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4E81-1413-2B4A-9BA0-07AB3001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A456-E872-144A-A8CB-919B1BD2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C643-5D67-D54E-9F2B-DF3889FD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949"/>
            <a:ext cx="12192000" cy="61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B8D68-1A00-F14B-ABAB-F4AA2448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31" y="0"/>
            <a:ext cx="1024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2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DC6D-6B86-6842-B73D-2F49F3C7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7495-1B3A-E948-9150-39C1C060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664554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CN" dirty="0">
                <a:highlight>
                  <a:srgbClr val="FFFF00"/>
                </a:highlight>
              </a:rPr>
              <a:t>Two types of taxes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CN" dirty="0"/>
              <a:t>Lump-sum taxes </a:t>
            </a:r>
            <a:r>
              <a:rPr lang="en-CN" sz="2400" dirty="0"/>
              <a:t>(一次性总付税)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non-distortionary taxes and do not change households and firms decisions.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Distortionary taxes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they affect the market price of goods and production inputs, and hence change private agents’ economic decisions.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consumption tax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labor income tax</a:t>
            </a:r>
          </a:p>
          <a:p>
            <a:pPr marL="914400" lvl="1" indent="-457200" algn="just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capital income tax</a:t>
            </a:r>
          </a:p>
        </p:txBody>
      </p:sp>
    </p:spTree>
    <p:extLst>
      <p:ext uri="{BB962C8B-B14F-4D97-AF65-F5344CB8AC3E}">
        <p14:creationId xmlns:p14="http://schemas.microsoft.com/office/powerpoint/2010/main" val="33237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4417-B6AA-E840-BC7B-3CB11E85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C5BA-1DFD-6D42-BB3A-F5A79AED6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2"/>
            <a:ext cx="12192000" cy="55324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DSGE models help us to study different interesting questions regarding </a:t>
            </a:r>
            <a:r>
              <a:rPr lang="en-US" dirty="0">
                <a:highlight>
                  <a:srgbClr val="FFFF00"/>
                </a:highlight>
              </a:rPr>
              <a:t>taxation</a:t>
            </a:r>
            <a:r>
              <a:rPr lang="en-US" dirty="0"/>
              <a:t>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can use this model to compute </a:t>
            </a:r>
            <a:r>
              <a:rPr lang="en-US" dirty="0">
                <a:solidFill>
                  <a:srgbClr val="FF0000"/>
                </a:solidFill>
              </a:rPr>
              <a:t>Laffer curves </a:t>
            </a:r>
            <a:r>
              <a:rPr lang="en-US" dirty="0"/>
              <a:t>for the economy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The relationship between fiscal revenues and the tax rate in the steady-state.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can study the dynamics effects of a change in the tax rates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changes can be either </a:t>
            </a:r>
            <a:r>
              <a:rPr lang="en-US" dirty="0">
                <a:solidFill>
                  <a:srgbClr val="FF0000"/>
                </a:solidFill>
              </a:rPr>
              <a:t>permanent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temporary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anticipated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unanticipated</a:t>
            </a:r>
            <a:r>
              <a:rPr lang="en-US" dirty="0"/>
              <a:t>.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 will study the effects of an </a:t>
            </a:r>
            <a:r>
              <a:rPr lang="en-US" dirty="0">
                <a:solidFill>
                  <a:srgbClr val="FF0000"/>
                </a:solidFill>
              </a:rPr>
              <a:t>aggregate productivity (TFP) shock </a:t>
            </a:r>
            <a:r>
              <a:rPr lang="en-US" dirty="0"/>
              <a:t>in an economy with distortionary taxes.</a:t>
            </a:r>
          </a:p>
        </p:txBody>
      </p:sp>
    </p:spTree>
    <p:extLst>
      <p:ext uri="{BB962C8B-B14F-4D97-AF65-F5344CB8AC3E}">
        <p14:creationId xmlns:p14="http://schemas.microsoft.com/office/powerpoint/2010/main" val="4593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B838-A4E2-5F46-9920-0BC1DB8D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4566-95F4-F84E-8136-A88691EDD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5714"/>
            <a:ext cx="12192000" cy="5732286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2 defines </a:t>
            </a:r>
            <a:r>
              <a:rPr lang="en-US" dirty="0">
                <a:solidFill>
                  <a:srgbClr val="FF0000"/>
                </a:solidFill>
              </a:rPr>
              <a:t>the tax structure of the economy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how taxes can be introduced </a:t>
            </a:r>
            <a:r>
              <a:rPr lang="en-US" dirty="0"/>
              <a:t>in the DSGE model.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3 presents the </a:t>
            </a:r>
            <a:r>
              <a:rPr lang="en-US" dirty="0">
                <a:solidFill>
                  <a:srgbClr val="FF0000"/>
                </a:solidFill>
              </a:rPr>
              <a:t>model with three taxes</a:t>
            </a:r>
            <a:r>
              <a:rPr lang="en-US" dirty="0"/>
              <a:t>: 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dirty="0"/>
              <a:t>consumption tax, labor income tax and capital income tax.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4 presents the </a:t>
            </a:r>
            <a:r>
              <a:rPr lang="en-US" dirty="0">
                <a:solidFill>
                  <a:srgbClr val="FF0000"/>
                </a:solidFill>
              </a:rPr>
              <a:t>equations of the model </a:t>
            </a:r>
            <a:r>
              <a:rPr lang="en-US" dirty="0"/>
              <a:t>and the calibration exercise.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5</a:t>
            </a:r>
            <a:r>
              <a:rPr lang="zh-CN" altLang="en-US" dirty="0"/>
              <a:t> </a:t>
            </a:r>
            <a:r>
              <a:rPr lang="en-US" dirty="0"/>
              <a:t>estimates steady state </a:t>
            </a:r>
            <a:r>
              <a:rPr lang="en-US" dirty="0">
                <a:solidFill>
                  <a:srgbClr val="FF0000"/>
                </a:solidFill>
              </a:rPr>
              <a:t>Laffer curves</a:t>
            </a:r>
            <a:r>
              <a:rPr lang="en-US" dirty="0"/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6 studies the </a:t>
            </a:r>
            <a:r>
              <a:rPr lang="en-US" dirty="0">
                <a:solidFill>
                  <a:srgbClr val="FF0000"/>
                </a:solidFill>
              </a:rPr>
              <a:t>effect of a change in taxes</a:t>
            </a:r>
            <a:r>
              <a:rPr lang="en-US" dirty="0"/>
              <a:t>, e.g., consumption tax.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7 studies the </a:t>
            </a:r>
            <a:r>
              <a:rPr lang="en-US" dirty="0">
                <a:solidFill>
                  <a:srgbClr val="FF0000"/>
                </a:solidFill>
              </a:rPr>
              <a:t>dynamic effects of a TFP shock</a:t>
            </a:r>
            <a:r>
              <a:rPr lang="en-US" dirty="0"/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Section 8 presents some conclusions.</a:t>
            </a:r>
          </a:p>
        </p:txBody>
      </p:sp>
    </p:spTree>
    <p:extLst>
      <p:ext uri="{BB962C8B-B14F-4D97-AF65-F5344CB8AC3E}">
        <p14:creationId xmlns:p14="http://schemas.microsoft.com/office/powerpoint/2010/main" val="42565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35D4-4348-1843-875F-BC7FC39E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N" dirty="0"/>
              <a:t>2. Taxes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904A0-D9A4-AB4B-B93E-5FDCD742F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 reality, there exist a large variety of taxes: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Lump-sum taxes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income taxes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consumption taxes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corporate profit taxes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Lump-sum taxes </a:t>
                </a:r>
                <a:r>
                  <a:rPr lang="en-US" dirty="0"/>
                  <a:t>can be introduced in the following way: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/>
                  <a:t>                                                       (1)</a:t>
                </a:r>
              </a:p>
              <a:p>
                <a:pPr marL="0" indent="0" algn="just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 is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 is saving,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income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 is a fixed amount tax which it is </a:t>
                </a:r>
                <a:r>
                  <a:rPr lang="en-US" dirty="0">
                    <a:solidFill>
                      <a:srgbClr val="FF0000"/>
                    </a:solidFill>
                  </a:rPr>
                  <a:t>not related to any macroeconomic variable</a:t>
                </a:r>
                <a:r>
                  <a:rPr lang="en-US" dirty="0"/>
                  <a:t>. </a:t>
                </a:r>
              </a:p>
              <a:p>
                <a:pPr algn="just">
                  <a:buFont typeface="Wingdings" pitchFamily="2" charset="2"/>
                  <a:buChar char="Ø"/>
                </a:pPr>
                <a:r>
                  <a:rPr lang="en-US" dirty="0"/>
                  <a:t>A consumption tax, a saving tax and an income tax can be considered as: 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                             (2)</a:t>
                </a:r>
              </a:p>
              <a:p>
                <a:pPr marL="0" indent="0" algn="just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consumption tax rate,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saving tax rate,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 is the income tax rate.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904A0-D9A4-AB4B-B93E-5FDCD742F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0"/>
                <a:ext cx="12192000" cy="5604669"/>
              </a:xfrm>
              <a:blipFill>
                <a:blip r:embed="rId2"/>
                <a:stretch>
                  <a:fillRect l="-1145" t="-1810" r="-1041" b="-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02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4097</Words>
  <Application>Microsoft Macintosh PowerPoint</Application>
  <PresentationFormat>Widescreen</PresentationFormat>
  <Paragraphs>492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Taxes In the DSGE models</vt:lpstr>
      <vt:lpstr>Introduction</vt:lpstr>
      <vt:lpstr>PowerPoint Presentation</vt:lpstr>
      <vt:lpstr>PowerPoint Presentation</vt:lpstr>
      <vt:lpstr>PowerPoint Presentation</vt:lpstr>
      <vt:lpstr>Introduction</vt:lpstr>
      <vt:lpstr>Introduction</vt:lpstr>
      <vt:lpstr>Roadmap</vt:lpstr>
      <vt:lpstr>2. Taxes</vt:lpstr>
      <vt:lpstr>PowerPoint Presentation</vt:lpstr>
      <vt:lpstr>PowerPoint Presentation</vt:lpstr>
      <vt:lpstr>2. Taxes</vt:lpstr>
      <vt:lpstr>3. A DSGE model with taxes</vt:lpstr>
      <vt:lpstr>3. A DSGE model with taxes</vt:lpstr>
      <vt:lpstr>3. A DSGE model with taxes</vt:lpstr>
      <vt:lpstr>3. A DSGE model with taxes</vt:lpstr>
      <vt:lpstr>3. A DSGE model with taxes</vt:lpstr>
      <vt:lpstr>3. A DSGE model with taxes</vt:lpstr>
      <vt:lpstr>3. A DSGE model with taxes</vt:lpstr>
      <vt:lpstr>Competitive equilibrium</vt:lpstr>
      <vt:lpstr>4. Equations of the model and calibration</vt:lpstr>
      <vt:lpstr>4. Equations of the model and calibration</vt:lpstr>
      <vt:lpstr>5. The Laffer Curve</vt:lpstr>
      <vt:lpstr>5. The Laffer Curve</vt:lpstr>
      <vt:lpstr>5. The Laffer Curve</vt:lpstr>
      <vt:lpstr>https://www.dynare.org/ https://www.dynare.org/resources/quick_start/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Tax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TFP Shock</vt:lpstr>
      <vt:lpstr>PowerPoint Presentation</vt:lpstr>
      <vt:lpstr>PowerPoint Presentation</vt:lpstr>
      <vt:lpstr>PowerPoint Presentation</vt:lpstr>
      <vt:lpstr>4. Equations of the model and calibration</vt:lpstr>
      <vt:lpstr>Dynare Codes Source</vt:lpstr>
      <vt:lpstr>8. Conclusions</vt:lpstr>
      <vt:lpstr>Homework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Taxes In the DSGE models</dc:title>
  <dc:creator>Microsoft Office User</dc:creator>
  <cp:lastModifiedBy>Microsoft Office User</cp:lastModifiedBy>
  <cp:revision>32</cp:revision>
  <dcterms:created xsi:type="dcterms:W3CDTF">2022-09-26T08:08:20Z</dcterms:created>
  <dcterms:modified xsi:type="dcterms:W3CDTF">2022-11-08T07:59:15Z</dcterms:modified>
</cp:coreProperties>
</file>